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56" r:id="rId2"/>
    <p:sldId id="258" r:id="rId3"/>
    <p:sldId id="257" r:id="rId4"/>
    <p:sldId id="259" r:id="rId5"/>
    <p:sldId id="260" r:id="rId6"/>
    <p:sldId id="261" r:id="rId7"/>
    <p:sldId id="262" r:id="rId8"/>
    <p:sldId id="263" r:id="rId9"/>
    <p:sldId id="264" r:id="rId10"/>
    <p:sldId id="265" r:id="rId11"/>
    <p:sldId id="266" r:id="rId12"/>
  </p:sldIdLst>
  <p:sldSz cx="12188825" cy="6858000"/>
  <p:notesSz cx="6858000" cy="9144000"/>
  <p:custDataLst>
    <p:tags r:id="rId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e Template" id="{5D51C580-EE4E-1140-97F4-894549154C0A}">
          <p14:sldIdLst/>
        </p14:section>
        <p14:section name="Presentation" id="{F52B206D-DCD8-7244-B8EF-E7B4DC37A055}">
          <p14:sldIdLst>
            <p14:sldId id="256"/>
            <p14:sldId id="258"/>
            <p14:sldId id="257"/>
            <p14:sldId id="259"/>
            <p14:sldId id="260"/>
            <p14:sldId id="261"/>
            <p14:sldId id="262"/>
            <p14:sldId id="263"/>
            <p14:sldId id="264"/>
            <p14:sldId id="265"/>
            <p14:sldId id="266"/>
          </p14:sldIdLst>
        </p14:section>
      </p14:sectionLst>
    </p:ex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60">
          <p15:clr>
            <a:srgbClr val="A4A3A4"/>
          </p15:clr>
        </p15:guide>
        <p15:guide id="4" orient="horz" pos="1248">
          <p15:clr>
            <a:srgbClr val="A4A3A4"/>
          </p15:clr>
        </p15:guide>
        <p15:guide id="5" pos="3839">
          <p15:clr>
            <a:srgbClr val="A4A3A4"/>
          </p15:clr>
        </p15:guide>
        <p15:guide id="6" pos="7343">
          <p15:clr>
            <a:srgbClr val="A4A3A4"/>
          </p15:clr>
        </p15:guide>
        <p15:guide id="7" pos="335">
          <p15:clr>
            <a:srgbClr val="A4A3A4"/>
          </p15:clr>
        </p15:guide>
        <p15:guide id="8" pos="453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6166"/>
    <a:srgbClr val="6F848F"/>
    <a:srgbClr val="575C65"/>
    <a:srgbClr val="F1F0EA"/>
    <a:srgbClr val="F1F0E9"/>
    <a:srgbClr val="FFFFEF"/>
    <a:srgbClr val="FFF7EF"/>
    <a:srgbClr val="000000"/>
    <a:srgbClr val="58595B"/>
    <a:srgbClr val="4937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7102A9-8310-4765-A935-A1911B00CA5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19" autoAdjust="0"/>
    <p:restoredTop sz="96215" autoAdjust="0"/>
  </p:normalViewPr>
  <p:slideViewPr>
    <p:cSldViewPr snapToGrid="0">
      <p:cViewPr>
        <p:scale>
          <a:sx n="137" d="100"/>
          <a:sy n="137" d="100"/>
        </p:scale>
        <p:origin x="1136" y="408"/>
      </p:cViewPr>
      <p:guideLst>
        <p:guide orient="horz" pos="2160"/>
        <p:guide orient="horz" pos="3744"/>
        <p:guide orient="horz" pos="960"/>
        <p:guide orient="horz" pos="1248"/>
        <p:guide pos="3839"/>
        <p:guide pos="7343"/>
        <p:guide pos="335"/>
        <p:guide pos="4534"/>
      </p:guideLst>
    </p:cSldViewPr>
  </p:slideViewPr>
  <p:outlineViewPr>
    <p:cViewPr>
      <p:scale>
        <a:sx n="33" d="100"/>
        <a:sy n="33" d="100"/>
      </p:scale>
      <p:origin x="0" y="19746"/>
    </p:cViewPr>
  </p:outlineViewPr>
  <p:notesTextViewPr>
    <p:cViewPr>
      <p:scale>
        <a:sx n="3" d="2"/>
        <a:sy n="3" d="2"/>
      </p:scale>
      <p:origin x="0" y="0"/>
    </p:cViewPr>
  </p:notesTextViewPr>
  <p:sorterViewPr>
    <p:cViewPr>
      <p:scale>
        <a:sx n="75" d="100"/>
        <a:sy n="75" d="100"/>
      </p:scale>
      <p:origin x="0" y="-174"/>
    </p:cViewPr>
  </p:sorterViewPr>
  <p:notesViewPr>
    <p:cSldViewPr snapToGrid="0">
      <p:cViewPr varScale="1">
        <p:scale>
          <a:sx n="81" d="100"/>
          <a:sy n="81" d="100"/>
        </p:scale>
        <p:origin x="304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handoutMaster" Target="handoutMasters/handoutMaster1.xml"/><Relationship Id="rId15" Type="http://schemas.openxmlformats.org/officeDocument/2006/relationships/tags" Target="tags/tag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t>3/12/18</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2588" y="381000"/>
            <a:ext cx="4572000" cy="257309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91440" tIns="45720" rIns="91440" bIns="45720" rtlCol="0" anchor="b"/>
          <a:lstStyle>
            <a:lvl1pPr algn="r">
              <a:defRPr sz="1200"/>
            </a:lvl1pPr>
          </a:lstStyle>
          <a:p>
            <a:fld id="{8C72D9AE-7182-4680-8F79-479C4181FF08}" type="slidenum">
              <a:r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600"/>
      </a:spcBef>
      <a:defRPr sz="1100" kern="1200">
        <a:solidFill>
          <a:srgbClr val="000000"/>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rgbClr val="000000"/>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rgbClr val="000000"/>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rgbClr val="000000"/>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8C72D9AE-7182-4680-8F79-479C4181FF08}" type="slidenum">
              <a:rPr lang="en-US" smtClean="0"/>
              <a:t>1</a:t>
            </a:fld>
            <a:endParaRPr lang="en-US" dirty="0"/>
          </a:p>
        </p:txBody>
      </p:sp>
    </p:spTree>
    <p:extLst>
      <p:ext uri="{BB962C8B-B14F-4D97-AF65-F5344CB8AC3E}">
        <p14:creationId xmlns:p14="http://schemas.microsoft.com/office/powerpoint/2010/main" val="1257862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8C72D9AE-7182-4680-8F79-479C4181FF08}" type="slidenum">
              <a:rPr lang="en-US" smtClean="0"/>
              <a:t>10</a:t>
            </a:fld>
            <a:endParaRPr lang="en-US" dirty="0"/>
          </a:p>
        </p:txBody>
      </p:sp>
    </p:spTree>
    <p:extLst>
      <p:ext uri="{BB962C8B-B14F-4D97-AF65-F5344CB8AC3E}">
        <p14:creationId xmlns:p14="http://schemas.microsoft.com/office/powerpoint/2010/main" val="1363046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8C72D9AE-7182-4680-8F79-479C4181FF08}" type="slidenum">
              <a:rPr lang="en-US" smtClean="0"/>
              <a:t>2</a:t>
            </a:fld>
            <a:endParaRPr lang="en-US" dirty="0"/>
          </a:p>
        </p:txBody>
      </p:sp>
    </p:spTree>
    <p:extLst>
      <p:ext uri="{BB962C8B-B14F-4D97-AF65-F5344CB8AC3E}">
        <p14:creationId xmlns:p14="http://schemas.microsoft.com/office/powerpoint/2010/main" val="1093925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8C72D9AE-7182-4680-8F79-479C4181FF08}" type="slidenum">
              <a:rPr lang="en-US" smtClean="0"/>
              <a:t>3</a:t>
            </a:fld>
            <a:endParaRPr lang="en-US" dirty="0"/>
          </a:p>
        </p:txBody>
      </p:sp>
    </p:spTree>
    <p:extLst>
      <p:ext uri="{BB962C8B-B14F-4D97-AF65-F5344CB8AC3E}">
        <p14:creationId xmlns:p14="http://schemas.microsoft.com/office/powerpoint/2010/main" val="1534573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8C72D9AE-7182-4680-8F79-479C4181FF08}" type="slidenum">
              <a:rPr lang="en-US" smtClean="0"/>
              <a:t>4</a:t>
            </a:fld>
            <a:endParaRPr lang="en-US" dirty="0"/>
          </a:p>
        </p:txBody>
      </p:sp>
    </p:spTree>
    <p:extLst>
      <p:ext uri="{BB962C8B-B14F-4D97-AF65-F5344CB8AC3E}">
        <p14:creationId xmlns:p14="http://schemas.microsoft.com/office/powerpoint/2010/main" val="1766408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8C72D9AE-7182-4680-8F79-479C4181FF08}" type="slidenum">
              <a:rPr lang="en-US" smtClean="0"/>
              <a:t>5</a:t>
            </a:fld>
            <a:endParaRPr lang="en-US" dirty="0"/>
          </a:p>
        </p:txBody>
      </p:sp>
    </p:spTree>
    <p:extLst>
      <p:ext uri="{BB962C8B-B14F-4D97-AF65-F5344CB8AC3E}">
        <p14:creationId xmlns:p14="http://schemas.microsoft.com/office/powerpoint/2010/main" val="235683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8C72D9AE-7182-4680-8F79-479C4181FF08}" type="slidenum">
              <a:rPr lang="en-US" smtClean="0"/>
              <a:t>6</a:t>
            </a:fld>
            <a:endParaRPr lang="en-US" dirty="0"/>
          </a:p>
        </p:txBody>
      </p:sp>
    </p:spTree>
    <p:extLst>
      <p:ext uri="{BB962C8B-B14F-4D97-AF65-F5344CB8AC3E}">
        <p14:creationId xmlns:p14="http://schemas.microsoft.com/office/powerpoint/2010/main" val="397592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8C72D9AE-7182-4680-8F79-479C4181FF08}" type="slidenum">
              <a:rPr lang="en-US" smtClean="0"/>
              <a:t>7</a:t>
            </a:fld>
            <a:endParaRPr lang="en-US" dirty="0"/>
          </a:p>
        </p:txBody>
      </p:sp>
    </p:spTree>
    <p:extLst>
      <p:ext uri="{BB962C8B-B14F-4D97-AF65-F5344CB8AC3E}">
        <p14:creationId xmlns:p14="http://schemas.microsoft.com/office/powerpoint/2010/main" val="291054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8C72D9AE-7182-4680-8F79-479C4181FF08}" type="slidenum">
              <a:rPr lang="en-US" smtClean="0"/>
              <a:t>8</a:t>
            </a:fld>
            <a:endParaRPr lang="en-US" dirty="0"/>
          </a:p>
        </p:txBody>
      </p:sp>
    </p:spTree>
    <p:extLst>
      <p:ext uri="{BB962C8B-B14F-4D97-AF65-F5344CB8AC3E}">
        <p14:creationId xmlns:p14="http://schemas.microsoft.com/office/powerpoint/2010/main" val="334627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8C72D9AE-7182-4680-8F79-479C4181FF08}" type="slidenum">
              <a:rPr lang="en-US" smtClean="0"/>
              <a:t>9</a:t>
            </a:fld>
            <a:endParaRPr lang="en-US" dirty="0"/>
          </a:p>
        </p:txBody>
      </p:sp>
    </p:spTree>
    <p:extLst>
      <p:ext uri="{BB962C8B-B14F-4D97-AF65-F5344CB8AC3E}">
        <p14:creationId xmlns:p14="http://schemas.microsoft.com/office/powerpoint/2010/main" val="755033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6" name="Rectangle 5" descr="Full slide 4-color photo can be inserted here" title="Title Slide with Picture"/>
          <p:cNvSpPr/>
          <p:nvPr/>
        </p:nvSpPr>
        <p:spPr bwMode="hidden">
          <a:xfrm>
            <a:off x="0" y="451"/>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Date Placeholder 2"/>
          <p:cNvSpPr>
            <a:spLocks noGrp="1"/>
          </p:cNvSpPr>
          <p:nvPr>
            <p:ph type="dt" sz="half" idx="10"/>
          </p:nvPr>
        </p:nvSpPr>
        <p:spPr/>
        <p:txBody>
          <a:bodyPr/>
          <a:lstStyle>
            <a:lvl1pPr>
              <a:defRPr>
                <a:solidFill>
                  <a:schemeClr val="tx1"/>
                </a:solidFill>
              </a:defRPr>
            </a:lvl1pPr>
          </a:lstStyle>
          <a:p>
            <a:fld id="{12C55C7B-5E5C-D447-9BFF-07422F49C101}" type="datetime1">
              <a:t>3/12/18</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9" name="Title 8"/>
          <p:cNvSpPr>
            <a:spLocks noGrp="1"/>
          </p:cNvSpPr>
          <p:nvPr>
            <p:ph type="title"/>
          </p:nvPr>
        </p:nvSpPr>
        <p:spPr>
          <a:xfrm>
            <a:off x="531814" y="739775"/>
            <a:ext cx="9601200" cy="1470025"/>
          </a:xfrm>
        </p:spPr>
        <p:txBody>
          <a:bodyPr/>
          <a:lstStyle>
            <a:lvl1pPr>
              <a:defRPr sz="4800"/>
            </a:lvl1pPr>
          </a:lstStyle>
          <a:p>
            <a:r>
              <a:rPr lang="en-US"/>
              <a:t>Click to edit Master title style</a:t>
            </a:r>
            <a:endParaRPr/>
          </a:p>
        </p:txBody>
      </p:sp>
      <p:sp>
        <p:nvSpPr>
          <p:cNvPr id="12" name="Text Placeholder 10"/>
          <p:cNvSpPr>
            <a:spLocks noGrp="1"/>
          </p:cNvSpPr>
          <p:nvPr>
            <p:ph type="body" sz="quarter" idx="14" hasCustomPrompt="1"/>
          </p:nvPr>
        </p:nvSpPr>
        <p:spPr>
          <a:xfrm>
            <a:off x="531814" y="3429451"/>
            <a:ext cx="9601200"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presenter’s name, title, division/business unit/organization and date</a:t>
            </a:r>
          </a:p>
        </p:txBody>
      </p:sp>
      <p:sp>
        <p:nvSpPr>
          <p:cNvPr id="13" name="Text Placeholder 10"/>
          <p:cNvSpPr>
            <a:spLocks noGrp="1"/>
          </p:cNvSpPr>
          <p:nvPr>
            <p:ph type="body" sz="quarter" idx="15" hasCustomPrompt="1"/>
          </p:nvPr>
        </p:nvSpPr>
        <p:spPr>
          <a:xfrm>
            <a:off x="531762" y="2286000"/>
            <a:ext cx="9601200"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subtitle</a:t>
            </a:r>
          </a:p>
        </p:txBody>
      </p:sp>
      <p:sp>
        <p:nvSpPr>
          <p:cNvPr id="11" name="TextBox 10"/>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2017, Oracle and/or its affiliates. All rights reserved.  |</a:t>
            </a:r>
          </a:p>
        </p:txBody>
      </p:sp>
    </p:spTree>
    <p:extLst>
      <p:ext uri="{BB962C8B-B14F-4D97-AF65-F5344CB8AC3E}">
        <p14:creationId xmlns:p14="http://schemas.microsoft.com/office/powerpoint/2010/main" val="1523219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6" name="Picture 15">
            <a:extLst>
              <a:ext uri="{FF2B5EF4-FFF2-40B4-BE49-F238E27FC236}">
                <a16:creationId xmlns:a16="http://schemas.microsoft.com/office/drawing/2014/main" xmlns="" id="{B0D96023-0361-4E53-A469-27B9611B1A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539" t="19206" b="1164"/>
          <a:stretch/>
        </p:blipFill>
        <p:spPr>
          <a:xfrm>
            <a:off x="5918" y="-5715"/>
            <a:ext cx="12215598" cy="6873239"/>
          </a:xfrm>
          <a:prstGeom prst="rect">
            <a:avLst/>
          </a:prstGeom>
        </p:spPr>
      </p:pic>
      <p:sp>
        <p:nvSpPr>
          <p:cNvPr id="21" name="Rectangle 20">
            <a:extLst>
              <a:ext uri="{FF2B5EF4-FFF2-40B4-BE49-F238E27FC236}">
                <a16:creationId xmlns:a16="http://schemas.microsoft.com/office/drawing/2014/main" xmlns="" id="{655FC14A-A40D-49BC-BEF9-D727E2BF70BD}"/>
              </a:ext>
            </a:extLst>
          </p:cNvPr>
          <p:cNvSpPr/>
          <p:nvPr userDrawn="1"/>
        </p:nvSpPr>
        <p:spPr>
          <a:xfrm>
            <a:off x="0" y="-17496"/>
            <a:ext cx="12233706" cy="6886576"/>
          </a:xfrm>
          <a:prstGeom prst="rect">
            <a:avLst/>
          </a:prstGeom>
          <a:solidFill>
            <a:srgbClr val="00000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xmlns=""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xmlns=""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85000"/>
                  </a:schemeClr>
                </a:solidFill>
              </a:defRPr>
            </a:lvl1p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lvl1pPr>
              <a:defRPr>
                <a:solidFill>
                  <a:schemeClr val="bg1">
                    <a:lumMod val="85000"/>
                  </a:schemeClr>
                </a:solidFill>
              </a:defRPr>
            </a:lvl1pPr>
          </a:lstStyle>
          <a:p>
            <a:fld id="{C51EAA63-D034-42AE-91FA-B13B9518C7BE}" type="slidenum">
              <a:rPr lang="en-US" smtClean="0"/>
              <a:pPr/>
              <a:t>‹#›</a:t>
            </a:fld>
            <a:endParaRPr lang="en-US"/>
          </a:p>
        </p:txBody>
      </p:sp>
      <p:sp>
        <p:nvSpPr>
          <p:cNvPr id="19" name="Text Placeholder 3">
            <a:extLst>
              <a:ext uri="{FF2B5EF4-FFF2-40B4-BE49-F238E27FC236}">
                <a16:creationId xmlns:a16="http://schemas.microsoft.com/office/drawing/2014/main" xmlns="" id="{624D48D1-C32F-44C6-A77C-5D932D032189}"/>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0" name="Flowchart: Process 4">
            <a:extLst>
              <a:ext uri="{FF2B5EF4-FFF2-40B4-BE49-F238E27FC236}">
                <a16:creationId xmlns:a16="http://schemas.microsoft.com/office/drawing/2014/main" xmlns="" id="{82066C7B-C165-4B6A-B75C-F0FF5CE3BE50}"/>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xmlns="" id="{44C64304-5177-4DCA-8C33-43F841DF8278}"/>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3" name="Title 6">
            <a:extLst>
              <a:ext uri="{FF2B5EF4-FFF2-40B4-BE49-F238E27FC236}">
                <a16:creationId xmlns:a16="http://schemas.microsoft.com/office/drawing/2014/main" xmlns="" id="{295D0483-FFBC-4F5B-96D1-01A390E232DD}"/>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64028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5" name="Picture 14">
            <a:extLst>
              <a:ext uri="{FF2B5EF4-FFF2-40B4-BE49-F238E27FC236}">
                <a16:creationId xmlns:a16="http://schemas.microsoft.com/office/drawing/2014/main" xmlns="" id="{7FC102D5-EEC6-494A-8C4B-9308C186966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6358" t="6618"/>
          <a:stretch/>
        </p:blipFill>
        <p:spPr>
          <a:xfrm flipH="1">
            <a:off x="9523" y="3812"/>
            <a:ext cx="12224183" cy="6863713"/>
          </a:xfrm>
          <a:prstGeom prst="rect">
            <a:avLst/>
          </a:prstGeom>
        </p:spPr>
      </p:pic>
      <p:sp>
        <p:nvSpPr>
          <p:cNvPr id="21" name="Rectangle 20">
            <a:extLst>
              <a:ext uri="{FF2B5EF4-FFF2-40B4-BE49-F238E27FC236}">
                <a16:creationId xmlns:a16="http://schemas.microsoft.com/office/drawing/2014/main" xmlns="" id="{655FC14A-A40D-49BC-BEF9-D727E2BF70BD}"/>
              </a:ext>
            </a:extLst>
          </p:cNvPr>
          <p:cNvSpPr/>
          <p:nvPr userDrawn="1"/>
        </p:nvSpPr>
        <p:spPr>
          <a:xfrm>
            <a:off x="0" y="-19051"/>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xmlns="" id="{7B5F0A54-03AE-47AB-AFD1-DAF1706B2482}"/>
              </a:ext>
            </a:extLst>
          </p:cNvPr>
          <p:cNvSpPr/>
          <p:nvPr userDrawn="1"/>
        </p:nvSpPr>
        <p:spPr>
          <a:xfrm>
            <a:off x="0" y="5820057"/>
            <a:ext cx="12233705" cy="1047468"/>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utoShape 17" descr="Image result for havi logistics logo">
            <a:extLst>
              <a:ext uri="{FF2B5EF4-FFF2-40B4-BE49-F238E27FC236}">
                <a16:creationId xmlns:a16="http://schemas.microsoft.com/office/drawing/2014/main" xmlns=""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xmlns=""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34" name="Text Placeholder 3">
            <a:extLst>
              <a:ext uri="{FF2B5EF4-FFF2-40B4-BE49-F238E27FC236}">
                <a16:creationId xmlns:a16="http://schemas.microsoft.com/office/drawing/2014/main" xmlns="" id="{08C7FF28-D0F1-4A2A-9814-3676BA83A91E}"/>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9" name="Flowchart: Process 4">
            <a:extLst>
              <a:ext uri="{FF2B5EF4-FFF2-40B4-BE49-F238E27FC236}">
                <a16:creationId xmlns:a16="http://schemas.microsoft.com/office/drawing/2014/main" xmlns="" id="{E83C2E44-5478-4473-AC95-501A2F0F0360}"/>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xmlns="" id="{2B610A36-B78F-44E8-A437-3B39E333355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2" name="Title 6">
            <a:extLst>
              <a:ext uri="{FF2B5EF4-FFF2-40B4-BE49-F238E27FC236}">
                <a16:creationId xmlns:a16="http://schemas.microsoft.com/office/drawing/2014/main" xmlns="" id="{A209B72B-D8E7-40B6-A4FF-E77B40E337C2}"/>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15928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5" name="Picture 14">
            <a:extLst>
              <a:ext uri="{FF2B5EF4-FFF2-40B4-BE49-F238E27FC236}">
                <a16:creationId xmlns:a16="http://schemas.microsoft.com/office/drawing/2014/main" xmlns="" id="{7FC102D5-EEC6-494A-8C4B-9308C186966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6358" t="6618"/>
          <a:stretch/>
        </p:blipFill>
        <p:spPr>
          <a:xfrm flipH="1">
            <a:off x="9523" y="3812"/>
            <a:ext cx="12224183" cy="6863713"/>
          </a:xfrm>
          <a:prstGeom prst="rect">
            <a:avLst/>
          </a:prstGeom>
        </p:spPr>
      </p:pic>
      <p:sp>
        <p:nvSpPr>
          <p:cNvPr id="21" name="Rectangle 20">
            <a:extLst>
              <a:ext uri="{FF2B5EF4-FFF2-40B4-BE49-F238E27FC236}">
                <a16:creationId xmlns:a16="http://schemas.microsoft.com/office/drawing/2014/main" xmlns="" id="{655FC14A-A40D-49BC-BEF9-D727E2BF70BD}"/>
              </a:ext>
            </a:extLst>
          </p:cNvPr>
          <p:cNvSpPr/>
          <p:nvPr userDrawn="1"/>
        </p:nvSpPr>
        <p:spPr>
          <a:xfrm>
            <a:off x="0" y="-19051"/>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xmlns=""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xmlns=""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US" dirty="0"/>
              <a:t>Confidential – Oracle Internal/Restricted/Highly Restricted</a:t>
            </a:r>
          </a:p>
        </p:txBody>
      </p:sp>
      <p:sp>
        <p:nvSpPr>
          <p:cNvPr id="5" name="Slide Number Placeholder 4"/>
          <p:cNvSpPr>
            <a:spLocks noGrp="1"/>
          </p:cNvSpPr>
          <p:nvPr>
            <p:ph type="sldNum" sz="quarter" idx="12"/>
          </p:nvPr>
        </p:nvSpPr>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34" name="Text Placeholder 3">
            <a:extLst>
              <a:ext uri="{FF2B5EF4-FFF2-40B4-BE49-F238E27FC236}">
                <a16:creationId xmlns:a16="http://schemas.microsoft.com/office/drawing/2014/main" xmlns="" id="{08C7FF28-D0F1-4A2A-9814-3676BA83A91E}"/>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Hexagon 15">
            <a:extLst>
              <a:ext uri="{FF2B5EF4-FFF2-40B4-BE49-F238E27FC236}">
                <a16:creationId xmlns:a16="http://schemas.microsoft.com/office/drawing/2014/main" xmlns="" id="{FF7BD5DA-FF9B-41C1-87AF-796F20956D89}"/>
              </a:ext>
            </a:extLst>
          </p:cNvPr>
          <p:cNvSpPr/>
          <p:nvPr userDrawn="1"/>
        </p:nvSpPr>
        <p:spPr>
          <a:xfrm>
            <a:off x="6855611" y="2121955"/>
            <a:ext cx="2181855" cy="1760795"/>
          </a:xfrm>
          <a:prstGeom prst="hexagon">
            <a:avLst>
              <a:gd name="adj" fmla="val 28623"/>
              <a:gd name="vf" fmla="val 115470"/>
            </a:avLst>
          </a:prstGeom>
          <a:solidFill>
            <a:schemeClr val="accent5">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egoe UI Light" charset="0"/>
              <a:ea typeface="Segoe UI Light" charset="0"/>
              <a:cs typeface="Segoe UI Light" charset="0"/>
            </a:endParaRPr>
          </a:p>
        </p:txBody>
      </p:sp>
      <p:sp>
        <p:nvSpPr>
          <p:cNvPr id="19" name="Hexagon 18">
            <a:extLst>
              <a:ext uri="{FF2B5EF4-FFF2-40B4-BE49-F238E27FC236}">
                <a16:creationId xmlns:a16="http://schemas.microsoft.com/office/drawing/2014/main" xmlns="" id="{E53E9C43-DDD5-4A1D-A784-3E8B4D3DAF1D}"/>
              </a:ext>
            </a:extLst>
          </p:cNvPr>
          <p:cNvSpPr/>
          <p:nvPr userDrawn="1"/>
        </p:nvSpPr>
        <p:spPr>
          <a:xfrm>
            <a:off x="6901331" y="4129955"/>
            <a:ext cx="2181855" cy="1760795"/>
          </a:xfrm>
          <a:prstGeom prst="hexagon">
            <a:avLst>
              <a:gd name="adj" fmla="val 28623"/>
              <a:gd name="vf" fmla="val 115470"/>
            </a:avLst>
          </a:prstGeom>
          <a:solidFill>
            <a:schemeClr val="bg2">
              <a:lumMod val="7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0" name="Hexagon 19">
            <a:extLst>
              <a:ext uri="{FF2B5EF4-FFF2-40B4-BE49-F238E27FC236}">
                <a16:creationId xmlns:a16="http://schemas.microsoft.com/office/drawing/2014/main" xmlns="" id="{B4C6FF0E-42BD-4385-B80A-C163E378F8F1}"/>
              </a:ext>
            </a:extLst>
          </p:cNvPr>
          <p:cNvSpPr/>
          <p:nvPr userDrawn="1"/>
        </p:nvSpPr>
        <p:spPr>
          <a:xfrm>
            <a:off x="3130545" y="2091475"/>
            <a:ext cx="2181855" cy="1760795"/>
          </a:xfrm>
          <a:prstGeom prst="hexagon">
            <a:avLst>
              <a:gd name="adj" fmla="val 28623"/>
              <a:gd name="vf" fmla="val 115470"/>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2" name="Hexagon 21">
            <a:extLst>
              <a:ext uri="{FF2B5EF4-FFF2-40B4-BE49-F238E27FC236}">
                <a16:creationId xmlns:a16="http://schemas.microsoft.com/office/drawing/2014/main" xmlns="" id="{A8E971A8-573B-4478-BCA6-0E037A859400}"/>
              </a:ext>
            </a:extLst>
          </p:cNvPr>
          <p:cNvSpPr/>
          <p:nvPr userDrawn="1"/>
        </p:nvSpPr>
        <p:spPr>
          <a:xfrm>
            <a:off x="4922521" y="3054274"/>
            <a:ext cx="2322970" cy="1949877"/>
          </a:xfrm>
          <a:prstGeom prst="hexagon">
            <a:avLst>
              <a:gd name="adj" fmla="val 27841"/>
              <a:gd name="v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000" dirty="0">
              <a:solidFill>
                <a:schemeClr val="bg1"/>
              </a:solidFill>
            </a:endParaRPr>
          </a:p>
        </p:txBody>
      </p:sp>
      <p:sp>
        <p:nvSpPr>
          <p:cNvPr id="23" name="Hexagon 22">
            <a:extLst>
              <a:ext uri="{FF2B5EF4-FFF2-40B4-BE49-F238E27FC236}">
                <a16:creationId xmlns:a16="http://schemas.microsoft.com/office/drawing/2014/main" xmlns="" id="{897DAA29-620E-4569-AF0E-217515BB76DA}"/>
              </a:ext>
            </a:extLst>
          </p:cNvPr>
          <p:cNvSpPr/>
          <p:nvPr userDrawn="1"/>
        </p:nvSpPr>
        <p:spPr>
          <a:xfrm>
            <a:off x="5016353" y="1076754"/>
            <a:ext cx="2181855" cy="1760795"/>
          </a:xfrm>
          <a:prstGeom prst="hexagon">
            <a:avLst>
              <a:gd name="adj" fmla="val 28623"/>
              <a:gd name="vf" fmla="val 115470"/>
            </a:avLst>
          </a:prstGeom>
          <a:solidFill>
            <a:schemeClr val="accent6">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latin typeface="Segoe UI Light" charset="0"/>
              <a:ea typeface="Segoe UI Light" charset="0"/>
              <a:cs typeface="Segoe UI Light" charset="0"/>
            </a:endParaRPr>
          </a:p>
        </p:txBody>
      </p:sp>
      <p:sp>
        <p:nvSpPr>
          <p:cNvPr id="25" name="Hexagon 24">
            <a:extLst>
              <a:ext uri="{FF2B5EF4-FFF2-40B4-BE49-F238E27FC236}">
                <a16:creationId xmlns:a16="http://schemas.microsoft.com/office/drawing/2014/main" xmlns="" id="{89B73440-1B3B-47EF-BA63-1ED422CAB7E9}"/>
              </a:ext>
            </a:extLst>
          </p:cNvPr>
          <p:cNvSpPr/>
          <p:nvPr userDrawn="1"/>
        </p:nvSpPr>
        <p:spPr>
          <a:xfrm>
            <a:off x="3069491" y="4104373"/>
            <a:ext cx="2181855" cy="1760795"/>
          </a:xfrm>
          <a:prstGeom prst="hexagon">
            <a:avLst>
              <a:gd name="adj" fmla="val 28623"/>
              <a:gd name="vf" fmla="val 115470"/>
            </a:avLst>
          </a:prstGeom>
          <a:solidFill>
            <a:schemeClr val="accent4">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1" dirty="0">
              <a:solidFill>
                <a:schemeClr val="bg1"/>
              </a:solidFill>
              <a:latin typeface="Segoe UI Light" charset="0"/>
              <a:ea typeface="Segoe UI Light" charset="0"/>
              <a:cs typeface="Segoe UI Light" charset="0"/>
            </a:endParaRPr>
          </a:p>
        </p:txBody>
      </p:sp>
      <p:cxnSp>
        <p:nvCxnSpPr>
          <p:cNvPr id="26" name="Straight Connector 25">
            <a:extLst>
              <a:ext uri="{FF2B5EF4-FFF2-40B4-BE49-F238E27FC236}">
                <a16:creationId xmlns:a16="http://schemas.microsoft.com/office/drawing/2014/main" xmlns="" id="{5A44F84D-3876-4CA8-BDDB-C1DE1B4E7F05}"/>
              </a:ext>
            </a:extLst>
          </p:cNvPr>
          <p:cNvCxnSpPr/>
          <p:nvPr userDrawn="1"/>
        </p:nvCxnSpPr>
        <p:spPr>
          <a:xfrm>
            <a:off x="5071872" y="3397560"/>
            <a:ext cx="146304" cy="9791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011A707A-92D9-4D82-9426-8D7EB4D19D8D}"/>
              </a:ext>
            </a:extLst>
          </p:cNvPr>
          <p:cNvCxnSpPr/>
          <p:nvPr userDrawn="1"/>
        </p:nvCxnSpPr>
        <p:spPr>
          <a:xfrm>
            <a:off x="6056684" y="2837549"/>
            <a:ext cx="0" cy="216725"/>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574C7EC8-D16B-4A76-B9E3-29C31305182D}"/>
              </a:ext>
            </a:extLst>
          </p:cNvPr>
          <p:cNvCxnSpPr/>
          <p:nvPr userDrawn="1"/>
        </p:nvCxnSpPr>
        <p:spPr>
          <a:xfrm flipV="1">
            <a:off x="6937248" y="3403656"/>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FA0DFEEF-A0CC-424D-9E34-56F4740886D7}"/>
              </a:ext>
            </a:extLst>
          </p:cNvPr>
          <p:cNvCxnSpPr/>
          <p:nvPr userDrawn="1"/>
        </p:nvCxnSpPr>
        <p:spPr>
          <a:xfrm>
            <a:off x="6986016" y="4482070"/>
            <a:ext cx="153058" cy="7924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7917EEA9-40D4-4724-8106-9A51EFB385DB}"/>
              </a:ext>
            </a:extLst>
          </p:cNvPr>
          <p:cNvCxnSpPr/>
          <p:nvPr userDrawn="1"/>
        </p:nvCxnSpPr>
        <p:spPr>
          <a:xfrm>
            <a:off x="6056684" y="5004151"/>
            <a:ext cx="39316" cy="1841491"/>
          </a:xfrm>
          <a:prstGeom prst="line">
            <a:avLst/>
          </a:prstGeom>
          <a:ln w="381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9D5BF21C-BB19-4FD9-A804-DE4E050B92A6}"/>
              </a:ext>
            </a:extLst>
          </p:cNvPr>
          <p:cNvCxnSpPr/>
          <p:nvPr userDrawn="1"/>
        </p:nvCxnSpPr>
        <p:spPr>
          <a:xfrm flipV="1">
            <a:off x="5021281" y="4479979"/>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7">
            <a:extLst>
              <a:ext uri="{FF2B5EF4-FFF2-40B4-BE49-F238E27FC236}">
                <a16:creationId xmlns:a16="http://schemas.microsoft.com/office/drawing/2014/main" xmlns="" id="{6AAA6408-97E8-493E-BF89-18BE2581DB48}"/>
              </a:ext>
            </a:extLst>
          </p:cNvPr>
          <p:cNvSpPr>
            <a:spLocks noGrp="1"/>
          </p:cNvSpPr>
          <p:nvPr>
            <p:ph type="body" sz="quarter" idx="14" hasCustomPrompt="1"/>
          </p:nvPr>
        </p:nvSpPr>
        <p:spPr>
          <a:xfrm>
            <a:off x="3436142" y="4857466"/>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6" name="Text Placeholder 7">
            <a:extLst>
              <a:ext uri="{FF2B5EF4-FFF2-40B4-BE49-F238E27FC236}">
                <a16:creationId xmlns:a16="http://schemas.microsoft.com/office/drawing/2014/main" xmlns="" id="{1A5E77AE-B323-4B06-B8A5-F576FFFF2621}"/>
              </a:ext>
            </a:extLst>
          </p:cNvPr>
          <p:cNvSpPr>
            <a:spLocks noGrp="1"/>
          </p:cNvSpPr>
          <p:nvPr>
            <p:ph type="body" sz="quarter" idx="15" hasCustomPrompt="1"/>
          </p:nvPr>
        </p:nvSpPr>
        <p:spPr>
          <a:xfrm>
            <a:off x="3531400" y="2807411"/>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7" name="Text Placeholder 7">
            <a:extLst>
              <a:ext uri="{FF2B5EF4-FFF2-40B4-BE49-F238E27FC236}">
                <a16:creationId xmlns:a16="http://schemas.microsoft.com/office/drawing/2014/main" xmlns="" id="{1A59733A-08DD-4378-9B3E-AAB1E3A9FAB3}"/>
              </a:ext>
            </a:extLst>
          </p:cNvPr>
          <p:cNvSpPr>
            <a:spLocks noGrp="1"/>
          </p:cNvSpPr>
          <p:nvPr>
            <p:ph type="body" sz="quarter" idx="16" hasCustomPrompt="1"/>
          </p:nvPr>
        </p:nvSpPr>
        <p:spPr>
          <a:xfrm>
            <a:off x="5421291" y="18186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8" name="Text Placeholder 7">
            <a:extLst>
              <a:ext uri="{FF2B5EF4-FFF2-40B4-BE49-F238E27FC236}">
                <a16:creationId xmlns:a16="http://schemas.microsoft.com/office/drawing/2014/main" xmlns="" id="{97889337-D646-4EEF-ABAA-86B17D0F5D44}"/>
              </a:ext>
            </a:extLst>
          </p:cNvPr>
          <p:cNvSpPr>
            <a:spLocks noGrp="1"/>
          </p:cNvSpPr>
          <p:nvPr>
            <p:ph type="body" sz="quarter" idx="17" hasCustomPrompt="1"/>
          </p:nvPr>
        </p:nvSpPr>
        <p:spPr>
          <a:xfrm>
            <a:off x="7262970" y="28638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9" name="Text Placeholder 7">
            <a:extLst>
              <a:ext uri="{FF2B5EF4-FFF2-40B4-BE49-F238E27FC236}">
                <a16:creationId xmlns:a16="http://schemas.microsoft.com/office/drawing/2014/main" xmlns="" id="{3A2C7381-B934-4481-A9AE-95238A7C1E64}"/>
              </a:ext>
            </a:extLst>
          </p:cNvPr>
          <p:cNvSpPr>
            <a:spLocks noGrp="1"/>
          </p:cNvSpPr>
          <p:nvPr>
            <p:ph type="body" sz="quarter" idx="18" hasCustomPrompt="1"/>
          </p:nvPr>
        </p:nvSpPr>
        <p:spPr>
          <a:xfrm>
            <a:off x="7360687" y="4865651"/>
            <a:ext cx="1349415" cy="276999"/>
          </a:xfrm>
        </p:spPr>
        <p:txBody>
          <a:bodyPr wrap="square" anchor="ctr">
            <a:spAutoFit/>
          </a:bodyPr>
          <a:lstStyle>
            <a:lvl1pPr marL="1588" indent="0" algn="ctr">
              <a:spcBef>
                <a:spcPts val="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0" name="Text Placeholder 7">
            <a:extLst>
              <a:ext uri="{FF2B5EF4-FFF2-40B4-BE49-F238E27FC236}">
                <a16:creationId xmlns:a16="http://schemas.microsoft.com/office/drawing/2014/main" xmlns="" id="{D9F0F045-F098-458E-85A1-DED27014C93F}"/>
              </a:ext>
            </a:extLst>
          </p:cNvPr>
          <p:cNvSpPr>
            <a:spLocks noGrp="1"/>
          </p:cNvSpPr>
          <p:nvPr>
            <p:ph type="body" sz="quarter" idx="19" hasCustomPrompt="1"/>
          </p:nvPr>
        </p:nvSpPr>
        <p:spPr>
          <a:xfrm>
            <a:off x="5368091" y="3598794"/>
            <a:ext cx="1349415" cy="775597"/>
          </a:xfrm>
        </p:spPr>
        <p:txBody>
          <a:bodyPr wrap="square" anchor="ctr">
            <a:spAutoFit/>
          </a:bodyPr>
          <a:lstStyle>
            <a:lvl1pPr marL="1588" indent="0" algn="ctr">
              <a:spcBef>
                <a:spcPts val="2400"/>
              </a:spcBef>
              <a:buNone/>
              <a:defRPr sz="2800">
                <a:solidFill>
                  <a:schemeClr val="bg1"/>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1" name="Flowchart: Process 4">
            <a:extLst>
              <a:ext uri="{FF2B5EF4-FFF2-40B4-BE49-F238E27FC236}">
                <a16:creationId xmlns:a16="http://schemas.microsoft.com/office/drawing/2014/main" xmlns="" id="{1923DD52-9019-43B9-854B-4ECAE2D87188}"/>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2" name="Picture 41">
            <a:extLst>
              <a:ext uri="{FF2B5EF4-FFF2-40B4-BE49-F238E27FC236}">
                <a16:creationId xmlns:a16="http://schemas.microsoft.com/office/drawing/2014/main" xmlns="" id="{A8E50B39-C6E8-4A12-B50C-F9486EB2812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43" name="Title 6">
            <a:extLst>
              <a:ext uri="{FF2B5EF4-FFF2-40B4-BE49-F238E27FC236}">
                <a16:creationId xmlns:a16="http://schemas.microsoft.com/office/drawing/2014/main" xmlns="" id="{5ABE9FE9-511D-4162-BF81-CCB91D203781}"/>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91987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33" name="Picture 32">
            <a:extLst>
              <a:ext uri="{FF2B5EF4-FFF2-40B4-BE49-F238E27FC236}">
                <a16:creationId xmlns:a16="http://schemas.microsoft.com/office/drawing/2014/main" xmlns="" id="{2D16ED97-4557-46BB-96BC-46C471A03B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539" t="19206" b="1164"/>
          <a:stretch/>
        </p:blipFill>
        <p:spPr>
          <a:xfrm>
            <a:off x="-33395" y="4373"/>
            <a:ext cx="12215598" cy="6873239"/>
          </a:xfrm>
          <a:prstGeom prst="rect">
            <a:avLst/>
          </a:prstGeom>
        </p:spPr>
      </p:pic>
      <p:sp>
        <p:nvSpPr>
          <p:cNvPr id="21" name="Rectangle 20">
            <a:extLst>
              <a:ext uri="{FF2B5EF4-FFF2-40B4-BE49-F238E27FC236}">
                <a16:creationId xmlns:a16="http://schemas.microsoft.com/office/drawing/2014/main" xmlns="" id="{655FC14A-A40D-49BC-BEF9-D727E2BF70BD}"/>
              </a:ext>
            </a:extLst>
          </p:cNvPr>
          <p:cNvSpPr/>
          <p:nvPr userDrawn="1"/>
        </p:nvSpPr>
        <p:spPr>
          <a:xfrm>
            <a:off x="-36169" y="-7620"/>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xmlns=""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xmlns=""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US" dirty="0"/>
              <a:t>Confidential – Oracle Internal/Restricted/Highly Restricted</a:t>
            </a:r>
          </a:p>
        </p:txBody>
      </p:sp>
      <p:sp>
        <p:nvSpPr>
          <p:cNvPr id="5" name="Slide Number Placeholder 4"/>
          <p:cNvSpPr>
            <a:spLocks noGrp="1"/>
          </p:cNvSpPr>
          <p:nvPr>
            <p:ph type="sldNum" sz="quarter" idx="12"/>
          </p:nvPr>
        </p:nvSpPr>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34" name="Text Placeholder 3">
            <a:extLst>
              <a:ext uri="{FF2B5EF4-FFF2-40B4-BE49-F238E27FC236}">
                <a16:creationId xmlns:a16="http://schemas.microsoft.com/office/drawing/2014/main" xmlns="" id="{08C7FF28-D0F1-4A2A-9814-3676BA83A91E}"/>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Hexagon 15">
            <a:extLst>
              <a:ext uri="{FF2B5EF4-FFF2-40B4-BE49-F238E27FC236}">
                <a16:creationId xmlns:a16="http://schemas.microsoft.com/office/drawing/2014/main" xmlns="" id="{FF7BD5DA-FF9B-41C1-87AF-796F20956D89}"/>
              </a:ext>
            </a:extLst>
          </p:cNvPr>
          <p:cNvSpPr/>
          <p:nvPr userDrawn="1"/>
        </p:nvSpPr>
        <p:spPr>
          <a:xfrm>
            <a:off x="6855611" y="2121955"/>
            <a:ext cx="2181855" cy="1760795"/>
          </a:xfrm>
          <a:prstGeom prst="hexagon">
            <a:avLst>
              <a:gd name="adj" fmla="val 28623"/>
              <a:gd name="vf" fmla="val 115470"/>
            </a:avLst>
          </a:prstGeom>
          <a:solidFill>
            <a:schemeClr val="accent5">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Segoe UI Light" charset="0"/>
              <a:ea typeface="Segoe UI Light" charset="0"/>
              <a:cs typeface="Segoe UI Light" charset="0"/>
            </a:endParaRPr>
          </a:p>
        </p:txBody>
      </p:sp>
      <p:sp>
        <p:nvSpPr>
          <p:cNvPr id="19" name="Hexagon 18">
            <a:extLst>
              <a:ext uri="{FF2B5EF4-FFF2-40B4-BE49-F238E27FC236}">
                <a16:creationId xmlns:a16="http://schemas.microsoft.com/office/drawing/2014/main" xmlns="" id="{E53E9C43-DDD5-4A1D-A784-3E8B4D3DAF1D}"/>
              </a:ext>
            </a:extLst>
          </p:cNvPr>
          <p:cNvSpPr/>
          <p:nvPr userDrawn="1"/>
        </p:nvSpPr>
        <p:spPr>
          <a:xfrm>
            <a:off x="6901331" y="4129955"/>
            <a:ext cx="2181855" cy="1760795"/>
          </a:xfrm>
          <a:prstGeom prst="hexagon">
            <a:avLst>
              <a:gd name="adj" fmla="val 28623"/>
              <a:gd name="vf" fmla="val 115470"/>
            </a:avLst>
          </a:prstGeom>
          <a:solidFill>
            <a:schemeClr val="bg2">
              <a:lumMod val="7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0" name="Hexagon 19">
            <a:extLst>
              <a:ext uri="{FF2B5EF4-FFF2-40B4-BE49-F238E27FC236}">
                <a16:creationId xmlns:a16="http://schemas.microsoft.com/office/drawing/2014/main" xmlns="" id="{B4C6FF0E-42BD-4385-B80A-C163E378F8F1}"/>
              </a:ext>
            </a:extLst>
          </p:cNvPr>
          <p:cNvSpPr/>
          <p:nvPr userDrawn="1"/>
        </p:nvSpPr>
        <p:spPr>
          <a:xfrm>
            <a:off x="3130545" y="2091475"/>
            <a:ext cx="2181855" cy="1760795"/>
          </a:xfrm>
          <a:prstGeom prst="hexagon">
            <a:avLst>
              <a:gd name="adj" fmla="val 28623"/>
              <a:gd name="vf" fmla="val 115470"/>
            </a:avLst>
          </a:prstGeom>
          <a:solidFill>
            <a:schemeClr val="accent3">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Segoe UI Light" charset="0"/>
              <a:ea typeface="Segoe UI Light" charset="0"/>
              <a:cs typeface="Segoe UI Light" charset="0"/>
            </a:endParaRPr>
          </a:p>
        </p:txBody>
      </p:sp>
      <p:sp>
        <p:nvSpPr>
          <p:cNvPr id="22" name="Hexagon 21">
            <a:extLst>
              <a:ext uri="{FF2B5EF4-FFF2-40B4-BE49-F238E27FC236}">
                <a16:creationId xmlns:a16="http://schemas.microsoft.com/office/drawing/2014/main" xmlns="" id="{A8E971A8-573B-4478-BCA6-0E037A859400}"/>
              </a:ext>
            </a:extLst>
          </p:cNvPr>
          <p:cNvSpPr/>
          <p:nvPr userDrawn="1"/>
        </p:nvSpPr>
        <p:spPr>
          <a:xfrm>
            <a:off x="4922521" y="3054274"/>
            <a:ext cx="2322970" cy="1949877"/>
          </a:xfrm>
          <a:prstGeom prst="hexagon">
            <a:avLst>
              <a:gd name="adj" fmla="val 27841"/>
              <a:gd name="vf" fmla="val 11547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000" dirty="0">
              <a:solidFill>
                <a:schemeClr val="bg1"/>
              </a:solidFill>
            </a:endParaRPr>
          </a:p>
        </p:txBody>
      </p:sp>
      <p:sp>
        <p:nvSpPr>
          <p:cNvPr id="23" name="Hexagon 22">
            <a:extLst>
              <a:ext uri="{FF2B5EF4-FFF2-40B4-BE49-F238E27FC236}">
                <a16:creationId xmlns:a16="http://schemas.microsoft.com/office/drawing/2014/main" xmlns="" id="{897DAA29-620E-4569-AF0E-217515BB76DA}"/>
              </a:ext>
            </a:extLst>
          </p:cNvPr>
          <p:cNvSpPr/>
          <p:nvPr userDrawn="1"/>
        </p:nvSpPr>
        <p:spPr>
          <a:xfrm>
            <a:off x="5016353" y="1076754"/>
            <a:ext cx="2181855" cy="1760795"/>
          </a:xfrm>
          <a:prstGeom prst="hexagon">
            <a:avLst>
              <a:gd name="adj" fmla="val 28623"/>
              <a:gd name="vf" fmla="val 115470"/>
            </a:avLst>
          </a:prstGeom>
          <a:solidFill>
            <a:schemeClr val="accent6">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chemeClr val="bg1"/>
              </a:solidFill>
              <a:latin typeface="Segoe UI Light" charset="0"/>
              <a:ea typeface="Segoe UI Light" charset="0"/>
              <a:cs typeface="Segoe UI Light" charset="0"/>
            </a:endParaRPr>
          </a:p>
        </p:txBody>
      </p:sp>
      <p:sp>
        <p:nvSpPr>
          <p:cNvPr id="25" name="Hexagon 24">
            <a:extLst>
              <a:ext uri="{FF2B5EF4-FFF2-40B4-BE49-F238E27FC236}">
                <a16:creationId xmlns:a16="http://schemas.microsoft.com/office/drawing/2014/main" xmlns="" id="{89B73440-1B3B-47EF-BA63-1ED422CAB7E9}"/>
              </a:ext>
            </a:extLst>
          </p:cNvPr>
          <p:cNvSpPr/>
          <p:nvPr userDrawn="1"/>
        </p:nvSpPr>
        <p:spPr>
          <a:xfrm>
            <a:off x="3069491" y="4104373"/>
            <a:ext cx="2181855" cy="1760795"/>
          </a:xfrm>
          <a:prstGeom prst="hexagon">
            <a:avLst>
              <a:gd name="adj" fmla="val 28623"/>
              <a:gd name="vf" fmla="val 115470"/>
            </a:avLst>
          </a:prstGeom>
          <a:solidFill>
            <a:schemeClr val="accent4">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1" dirty="0">
              <a:solidFill>
                <a:schemeClr val="bg1"/>
              </a:solidFill>
              <a:latin typeface="Segoe UI Light" charset="0"/>
              <a:ea typeface="Segoe UI Light" charset="0"/>
              <a:cs typeface="Segoe UI Light" charset="0"/>
            </a:endParaRPr>
          </a:p>
        </p:txBody>
      </p:sp>
      <p:cxnSp>
        <p:nvCxnSpPr>
          <p:cNvPr id="26" name="Straight Connector 25">
            <a:extLst>
              <a:ext uri="{FF2B5EF4-FFF2-40B4-BE49-F238E27FC236}">
                <a16:creationId xmlns:a16="http://schemas.microsoft.com/office/drawing/2014/main" xmlns="" id="{5A44F84D-3876-4CA8-BDDB-C1DE1B4E7F05}"/>
              </a:ext>
            </a:extLst>
          </p:cNvPr>
          <p:cNvCxnSpPr/>
          <p:nvPr userDrawn="1"/>
        </p:nvCxnSpPr>
        <p:spPr>
          <a:xfrm>
            <a:off x="5071872" y="3397560"/>
            <a:ext cx="146304" cy="97910"/>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011A707A-92D9-4D82-9426-8D7EB4D19D8D}"/>
              </a:ext>
            </a:extLst>
          </p:cNvPr>
          <p:cNvCxnSpPr/>
          <p:nvPr userDrawn="1"/>
        </p:nvCxnSpPr>
        <p:spPr>
          <a:xfrm>
            <a:off x="6056684" y="2837549"/>
            <a:ext cx="0" cy="216725"/>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574C7EC8-D16B-4A76-B9E3-29C31305182D}"/>
              </a:ext>
            </a:extLst>
          </p:cNvPr>
          <p:cNvCxnSpPr/>
          <p:nvPr userDrawn="1"/>
        </p:nvCxnSpPr>
        <p:spPr>
          <a:xfrm flipV="1">
            <a:off x="6937248" y="3403656"/>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FA0DFEEF-A0CC-424D-9E34-56F4740886D7}"/>
              </a:ext>
            </a:extLst>
          </p:cNvPr>
          <p:cNvCxnSpPr/>
          <p:nvPr userDrawn="1"/>
        </p:nvCxnSpPr>
        <p:spPr>
          <a:xfrm>
            <a:off x="6986016" y="4482070"/>
            <a:ext cx="153058" cy="7924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7917EEA9-40D4-4724-8106-9A51EFB385DB}"/>
              </a:ext>
            </a:extLst>
          </p:cNvPr>
          <p:cNvCxnSpPr/>
          <p:nvPr userDrawn="1"/>
        </p:nvCxnSpPr>
        <p:spPr>
          <a:xfrm>
            <a:off x="6056684" y="5004151"/>
            <a:ext cx="39316" cy="1841491"/>
          </a:xfrm>
          <a:prstGeom prst="line">
            <a:avLst/>
          </a:prstGeom>
          <a:ln w="381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9D5BF21C-BB19-4FD9-A804-DE4E050B92A6}"/>
              </a:ext>
            </a:extLst>
          </p:cNvPr>
          <p:cNvCxnSpPr/>
          <p:nvPr userDrawn="1"/>
        </p:nvCxnSpPr>
        <p:spPr>
          <a:xfrm flipV="1">
            <a:off x="5021281" y="4479979"/>
            <a:ext cx="152400" cy="74418"/>
          </a:xfrm>
          <a:prstGeom prst="line">
            <a:avLst/>
          </a:prstGeom>
          <a:ln w="12700">
            <a:solidFill>
              <a:schemeClr val="tx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7">
            <a:extLst>
              <a:ext uri="{FF2B5EF4-FFF2-40B4-BE49-F238E27FC236}">
                <a16:creationId xmlns:a16="http://schemas.microsoft.com/office/drawing/2014/main" xmlns="" id="{6AAA6408-97E8-493E-BF89-18BE2581DB48}"/>
              </a:ext>
            </a:extLst>
          </p:cNvPr>
          <p:cNvSpPr>
            <a:spLocks noGrp="1"/>
          </p:cNvSpPr>
          <p:nvPr>
            <p:ph type="body" sz="quarter" idx="14" hasCustomPrompt="1"/>
          </p:nvPr>
        </p:nvSpPr>
        <p:spPr>
          <a:xfrm>
            <a:off x="3436142" y="4857466"/>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6" name="Text Placeholder 7">
            <a:extLst>
              <a:ext uri="{FF2B5EF4-FFF2-40B4-BE49-F238E27FC236}">
                <a16:creationId xmlns:a16="http://schemas.microsoft.com/office/drawing/2014/main" xmlns="" id="{1A5E77AE-B323-4B06-B8A5-F576FFFF2621}"/>
              </a:ext>
            </a:extLst>
          </p:cNvPr>
          <p:cNvSpPr>
            <a:spLocks noGrp="1"/>
          </p:cNvSpPr>
          <p:nvPr>
            <p:ph type="body" sz="quarter" idx="15" hasCustomPrompt="1"/>
          </p:nvPr>
        </p:nvSpPr>
        <p:spPr>
          <a:xfrm>
            <a:off x="3531400" y="2807411"/>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7" name="Text Placeholder 7">
            <a:extLst>
              <a:ext uri="{FF2B5EF4-FFF2-40B4-BE49-F238E27FC236}">
                <a16:creationId xmlns:a16="http://schemas.microsoft.com/office/drawing/2014/main" xmlns="" id="{1A59733A-08DD-4378-9B3E-AAB1E3A9FAB3}"/>
              </a:ext>
            </a:extLst>
          </p:cNvPr>
          <p:cNvSpPr>
            <a:spLocks noGrp="1"/>
          </p:cNvSpPr>
          <p:nvPr>
            <p:ph type="body" sz="quarter" idx="16" hasCustomPrompt="1"/>
          </p:nvPr>
        </p:nvSpPr>
        <p:spPr>
          <a:xfrm>
            <a:off x="5421291" y="18186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8" name="Text Placeholder 7">
            <a:extLst>
              <a:ext uri="{FF2B5EF4-FFF2-40B4-BE49-F238E27FC236}">
                <a16:creationId xmlns:a16="http://schemas.microsoft.com/office/drawing/2014/main" xmlns="" id="{97889337-D646-4EEF-ABAA-86B17D0F5D44}"/>
              </a:ext>
            </a:extLst>
          </p:cNvPr>
          <p:cNvSpPr>
            <a:spLocks noGrp="1"/>
          </p:cNvSpPr>
          <p:nvPr>
            <p:ph type="body" sz="quarter" idx="17" hasCustomPrompt="1"/>
          </p:nvPr>
        </p:nvSpPr>
        <p:spPr>
          <a:xfrm>
            <a:off x="7262970" y="2863852"/>
            <a:ext cx="1349415" cy="276999"/>
          </a:xfrm>
        </p:spPr>
        <p:txBody>
          <a:bodyPr wrap="square" anchor="ctr">
            <a:spAutoFit/>
          </a:bodyPr>
          <a:lstStyle>
            <a:lvl1pPr marL="1588" indent="0" algn="ctr">
              <a:spcBef>
                <a:spcPts val="240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39" name="Text Placeholder 7">
            <a:extLst>
              <a:ext uri="{FF2B5EF4-FFF2-40B4-BE49-F238E27FC236}">
                <a16:creationId xmlns:a16="http://schemas.microsoft.com/office/drawing/2014/main" xmlns="" id="{3A2C7381-B934-4481-A9AE-95238A7C1E64}"/>
              </a:ext>
            </a:extLst>
          </p:cNvPr>
          <p:cNvSpPr>
            <a:spLocks noGrp="1"/>
          </p:cNvSpPr>
          <p:nvPr>
            <p:ph type="body" sz="quarter" idx="18" hasCustomPrompt="1"/>
          </p:nvPr>
        </p:nvSpPr>
        <p:spPr>
          <a:xfrm>
            <a:off x="7360687" y="4865651"/>
            <a:ext cx="1349415" cy="276999"/>
          </a:xfrm>
        </p:spPr>
        <p:txBody>
          <a:bodyPr wrap="square" anchor="ctr">
            <a:spAutoFit/>
          </a:bodyPr>
          <a:lstStyle>
            <a:lvl1pPr marL="1588" indent="0" algn="ctr">
              <a:spcBef>
                <a:spcPts val="0"/>
              </a:spcBef>
              <a:buNone/>
              <a:defRPr sz="20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0" name="Text Placeholder 7">
            <a:extLst>
              <a:ext uri="{FF2B5EF4-FFF2-40B4-BE49-F238E27FC236}">
                <a16:creationId xmlns:a16="http://schemas.microsoft.com/office/drawing/2014/main" xmlns="" id="{D9F0F045-F098-458E-85A1-DED27014C93F}"/>
              </a:ext>
            </a:extLst>
          </p:cNvPr>
          <p:cNvSpPr>
            <a:spLocks noGrp="1"/>
          </p:cNvSpPr>
          <p:nvPr>
            <p:ph type="body" sz="quarter" idx="19" hasCustomPrompt="1"/>
          </p:nvPr>
        </p:nvSpPr>
        <p:spPr>
          <a:xfrm>
            <a:off x="5368091" y="3598794"/>
            <a:ext cx="1349415" cy="775597"/>
          </a:xfrm>
        </p:spPr>
        <p:txBody>
          <a:bodyPr wrap="square" anchor="ctr">
            <a:spAutoFit/>
          </a:bodyPr>
          <a:lstStyle>
            <a:lvl1pPr marL="1588" indent="0" algn="ctr">
              <a:spcBef>
                <a:spcPts val="2400"/>
              </a:spcBef>
              <a:buNone/>
              <a:defRPr sz="2800">
                <a:solidFill>
                  <a:schemeClr val="bg1"/>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Text</a:t>
            </a:r>
          </a:p>
        </p:txBody>
      </p:sp>
      <p:sp>
        <p:nvSpPr>
          <p:cNvPr id="42" name="Flowchart: Process 4">
            <a:extLst>
              <a:ext uri="{FF2B5EF4-FFF2-40B4-BE49-F238E27FC236}">
                <a16:creationId xmlns:a16="http://schemas.microsoft.com/office/drawing/2014/main" xmlns="" id="{40F546B9-F325-4787-A22E-5BA6965EF377}"/>
              </a:ext>
            </a:extLst>
          </p:cNvPr>
          <p:cNvSpPr/>
          <p:nvPr userDrawn="1"/>
        </p:nvSpPr>
        <p:spPr>
          <a:xfrm>
            <a:off x="-29817" y="46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3" name="Picture 42">
            <a:extLst>
              <a:ext uri="{FF2B5EF4-FFF2-40B4-BE49-F238E27FC236}">
                <a16:creationId xmlns:a16="http://schemas.microsoft.com/office/drawing/2014/main" xmlns="" id="{CA059078-F990-4F26-B15E-2615B6E1D91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44" name="Title 6">
            <a:extLst>
              <a:ext uri="{FF2B5EF4-FFF2-40B4-BE49-F238E27FC236}">
                <a16:creationId xmlns:a16="http://schemas.microsoft.com/office/drawing/2014/main" xmlns="" id="{1922093E-F47E-4FF3-A150-51E65051040E}"/>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51877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33" name="Picture 32">
            <a:extLst>
              <a:ext uri="{FF2B5EF4-FFF2-40B4-BE49-F238E27FC236}">
                <a16:creationId xmlns:a16="http://schemas.microsoft.com/office/drawing/2014/main" xmlns="" id="{2D16ED97-4557-46BB-96BC-46C471A03B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539" t="19206" b="1164"/>
          <a:stretch/>
        </p:blipFill>
        <p:spPr>
          <a:xfrm>
            <a:off x="-33395" y="4373"/>
            <a:ext cx="12215598" cy="6873239"/>
          </a:xfrm>
          <a:prstGeom prst="rect">
            <a:avLst/>
          </a:prstGeom>
        </p:spPr>
      </p:pic>
      <p:sp>
        <p:nvSpPr>
          <p:cNvPr id="21" name="Rectangle 20">
            <a:extLst>
              <a:ext uri="{FF2B5EF4-FFF2-40B4-BE49-F238E27FC236}">
                <a16:creationId xmlns:a16="http://schemas.microsoft.com/office/drawing/2014/main" xmlns="" id="{655FC14A-A40D-49BC-BEF9-D727E2BF70BD}"/>
              </a:ext>
            </a:extLst>
          </p:cNvPr>
          <p:cNvSpPr/>
          <p:nvPr userDrawn="1"/>
        </p:nvSpPr>
        <p:spPr>
          <a:xfrm>
            <a:off x="-36169" y="-7620"/>
            <a:ext cx="12233706" cy="6886576"/>
          </a:xfrm>
          <a:prstGeom prst="rect">
            <a:avLst/>
          </a:prstGeom>
          <a:solidFill>
            <a:schemeClr val="tx1">
              <a:lumMod val="50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AutoShape 17" descr="Image result for havi logistics logo">
            <a:extLst>
              <a:ext uri="{FF2B5EF4-FFF2-40B4-BE49-F238E27FC236}">
                <a16:creationId xmlns:a16="http://schemas.microsoft.com/office/drawing/2014/main" xmlns=""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xmlns=""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lvl1pPr>
              <a:defRPr>
                <a:solidFill>
                  <a:schemeClr val="bg1">
                    <a:lumMod val="95000"/>
                  </a:schemeClr>
                </a:solidFill>
              </a:defRPr>
            </a:lvl1pPr>
          </a:lstStyle>
          <a:p>
            <a:r>
              <a:rPr lang="en-US" dirty="0"/>
              <a:t>Confidential – Oracle Internal/Restricted/Highly Restricted</a:t>
            </a:r>
          </a:p>
        </p:txBody>
      </p:sp>
      <p:sp>
        <p:nvSpPr>
          <p:cNvPr id="5" name="Slide Number Placeholder 4"/>
          <p:cNvSpPr>
            <a:spLocks noGrp="1"/>
          </p:cNvSpPr>
          <p:nvPr>
            <p:ph type="sldNum" sz="quarter" idx="12"/>
          </p:nvPr>
        </p:nvSpPr>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42" name="AutoShape 17" descr="Image result for havi logistics logo">
            <a:extLst>
              <a:ext uri="{FF2B5EF4-FFF2-40B4-BE49-F238E27FC236}">
                <a16:creationId xmlns:a16="http://schemas.microsoft.com/office/drawing/2014/main" xmlns="" id="{467E08C5-0D60-4F0D-96F3-A6B5E92F7946}"/>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3" name="Picture 42">
            <a:extLst>
              <a:ext uri="{FF2B5EF4-FFF2-40B4-BE49-F238E27FC236}">
                <a16:creationId xmlns:a16="http://schemas.microsoft.com/office/drawing/2014/main" xmlns="" id="{644F7547-0F5E-4FFB-91C3-1BA347B53A0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r="83042"/>
          <a:stretch/>
        </p:blipFill>
        <p:spPr>
          <a:xfrm>
            <a:off x="3218751" y="674076"/>
            <a:ext cx="5600571" cy="5860003"/>
          </a:xfrm>
          <a:prstGeom prst="rect">
            <a:avLst/>
          </a:prstGeom>
        </p:spPr>
      </p:pic>
      <p:sp>
        <p:nvSpPr>
          <p:cNvPr id="44" name="TextBox 43">
            <a:extLst>
              <a:ext uri="{FF2B5EF4-FFF2-40B4-BE49-F238E27FC236}">
                <a16:creationId xmlns:a16="http://schemas.microsoft.com/office/drawing/2014/main" xmlns="" id="{1E35556D-D066-49E7-89AC-04756E6FAAFF}"/>
              </a:ext>
            </a:extLst>
          </p:cNvPr>
          <p:cNvSpPr txBox="1"/>
          <p:nvPr userDrawn="1"/>
        </p:nvSpPr>
        <p:spPr>
          <a:xfrm>
            <a:off x="5720337" y="1169578"/>
            <a:ext cx="285184" cy="332399"/>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1</a:t>
            </a:r>
          </a:p>
        </p:txBody>
      </p:sp>
      <p:sp>
        <p:nvSpPr>
          <p:cNvPr id="45" name="TextBox 44">
            <a:extLst>
              <a:ext uri="{FF2B5EF4-FFF2-40B4-BE49-F238E27FC236}">
                <a16:creationId xmlns:a16="http://schemas.microsoft.com/office/drawing/2014/main" xmlns="" id="{FB727B2F-C2BD-4E26-A13D-2ED5890C3C69}"/>
              </a:ext>
            </a:extLst>
          </p:cNvPr>
          <p:cNvSpPr txBox="1"/>
          <p:nvPr userDrawn="1"/>
        </p:nvSpPr>
        <p:spPr>
          <a:xfrm>
            <a:off x="7946089" y="2140690"/>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2</a:t>
            </a:r>
          </a:p>
        </p:txBody>
      </p:sp>
      <p:sp>
        <p:nvSpPr>
          <p:cNvPr id="46" name="TextBox 45">
            <a:extLst>
              <a:ext uri="{FF2B5EF4-FFF2-40B4-BE49-F238E27FC236}">
                <a16:creationId xmlns:a16="http://schemas.microsoft.com/office/drawing/2014/main" xmlns="" id="{A1C28B8D-AC50-4D07-8F21-D8753996708E}"/>
              </a:ext>
            </a:extLst>
          </p:cNvPr>
          <p:cNvSpPr txBox="1"/>
          <p:nvPr userDrawn="1"/>
        </p:nvSpPr>
        <p:spPr>
          <a:xfrm>
            <a:off x="7938998" y="4685423"/>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3</a:t>
            </a:r>
          </a:p>
        </p:txBody>
      </p:sp>
      <p:sp>
        <p:nvSpPr>
          <p:cNvPr id="47" name="TextBox 46">
            <a:extLst>
              <a:ext uri="{FF2B5EF4-FFF2-40B4-BE49-F238E27FC236}">
                <a16:creationId xmlns:a16="http://schemas.microsoft.com/office/drawing/2014/main" xmlns="" id="{BD192642-3329-4E12-80F1-701B8B8276DB}"/>
              </a:ext>
            </a:extLst>
          </p:cNvPr>
          <p:cNvSpPr txBox="1"/>
          <p:nvPr userDrawn="1"/>
        </p:nvSpPr>
        <p:spPr>
          <a:xfrm>
            <a:off x="5730964" y="5922344"/>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4</a:t>
            </a:r>
          </a:p>
        </p:txBody>
      </p:sp>
      <p:sp>
        <p:nvSpPr>
          <p:cNvPr id="48" name="TextBox 47">
            <a:extLst>
              <a:ext uri="{FF2B5EF4-FFF2-40B4-BE49-F238E27FC236}">
                <a16:creationId xmlns:a16="http://schemas.microsoft.com/office/drawing/2014/main" xmlns="" id="{4E5017E3-FDEF-4A7F-A3E7-7FD1D61416C4}"/>
              </a:ext>
            </a:extLst>
          </p:cNvPr>
          <p:cNvSpPr txBox="1"/>
          <p:nvPr userDrawn="1"/>
        </p:nvSpPr>
        <p:spPr>
          <a:xfrm>
            <a:off x="3491032" y="4724413"/>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5</a:t>
            </a:r>
          </a:p>
        </p:txBody>
      </p:sp>
      <p:sp>
        <p:nvSpPr>
          <p:cNvPr id="49" name="TextBox 48">
            <a:extLst>
              <a:ext uri="{FF2B5EF4-FFF2-40B4-BE49-F238E27FC236}">
                <a16:creationId xmlns:a16="http://schemas.microsoft.com/office/drawing/2014/main" xmlns="" id="{972D1D24-A5A4-4D75-9A9D-69B7C4E5C366}"/>
              </a:ext>
            </a:extLst>
          </p:cNvPr>
          <p:cNvSpPr txBox="1"/>
          <p:nvPr userDrawn="1"/>
        </p:nvSpPr>
        <p:spPr>
          <a:xfrm>
            <a:off x="3483942" y="2133609"/>
            <a:ext cx="285184" cy="341632"/>
          </a:xfrm>
          <a:prstGeom prst="rect">
            <a:avLst/>
          </a:prstGeom>
          <a:noFill/>
        </p:spPr>
        <p:txBody>
          <a:bodyPr wrap="square" lIns="0" tIns="0" rIns="0" bIns="0" rtlCol="0">
            <a:spAutoFit/>
          </a:bodyPr>
          <a:lstStyle/>
          <a:p>
            <a:pPr algn="ctr">
              <a:lnSpc>
                <a:spcPct val="90000"/>
              </a:lnSpc>
            </a:pPr>
            <a:r>
              <a:rPr lang="en-US" sz="2400" b="1" dirty="0">
                <a:solidFill>
                  <a:schemeClr val="bg1"/>
                </a:solidFill>
                <a:latin typeface="Segoe Print" panose="02000600000000000000" pitchFamily="2" charset="0"/>
              </a:rPr>
              <a:t>6</a:t>
            </a:r>
          </a:p>
        </p:txBody>
      </p:sp>
      <p:sp>
        <p:nvSpPr>
          <p:cNvPr id="50" name="Text Placeholder 7">
            <a:extLst>
              <a:ext uri="{FF2B5EF4-FFF2-40B4-BE49-F238E27FC236}">
                <a16:creationId xmlns:a16="http://schemas.microsoft.com/office/drawing/2014/main" xmlns="" id="{5177DCE4-AF65-4F35-AB68-95B8D45B6AD3}"/>
              </a:ext>
            </a:extLst>
          </p:cNvPr>
          <p:cNvSpPr>
            <a:spLocks noGrp="1"/>
          </p:cNvSpPr>
          <p:nvPr>
            <p:ph type="body" sz="quarter" idx="14" hasCustomPrompt="1"/>
          </p:nvPr>
        </p:nvSpPr>
        <p:spPr>
          <a:xfrm>
            <a:off x="6354748" y="1213400"/>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1</a:t>
            </a:r>
          </a:p>
        </p:txBody>
      </p:sp>
      <p:sp>
        <p:nvSpPr>
          <p:cNvPr id="51" name="Text Placeholder 7">
            <a:extLst>
              <a:ext uri="{FF2B5EF4-FFF2-40B4-BE49-F238E27FC236}">
                <a16:creationId xmlns:a16="http://schemas.microsoft.com/office/drawing/2014/main" xmlns="" id="{FCA32B7A-B0BD-4DF2-BF7A-A301C5844A6B}"/>
              </a:ext>
            </a:extLst>
          </p:cNvPr>
          <p:cNvSpPr>
            <a:spLocks noGrp="1"/>
          </p:cNvSpPr>
          <p:nvPr>
            <p:ph type="body" sz="quarter" idx="15" hasCustomPrompt="1"/>
          </p:nvPr>
        </p:nvSpPr>
        <p:spPr>
          <a:xfrm>
            <a:off x="8608094" y="2200706"/>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2</a:t>
            </a:r>
          </a:p>
        </p:txBody>
      </p:sp>
      <p:sp>
        <p:nvSpPr>
          <p:cNvPr id="52" name="Text Placeholder 7">
            <a:extLst>
              <a:ext uri="{FF2B5EF4-FFF2-40B4-BE49-F238E27FC236}">
                <a16:creationId xmlns:a16="http://schemas.microsoft.com/office/drawing/2014/main" xmlns="" id="{F382E736-7891-49DF-AA8E-124453AA23CC}"/>
              </a:ext>
            </a:extLst>
          </p:cNvPr>
          <p:cNvSpPr>
            <a:spLocks noGrp="1"/>
          </p:cNvSpPr>
          <p:nvPr>
            <p:ph type="body" sz="quarter" idx="16" hasCustomPrompt="1"/>
          </p:nvPr>
        </p:nvSpPr>
        <p:spPr>
          <a:xfrm>
            <a:off x="8606809" y="4723096"/>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3</a:t>
            </a:r>
          </a:p>
        </p:txBody>
      </p:sp>
      <p:sp>
        <p:nvSpPr>
          <p:cNvPr id="53" name="Text Placeholder 7">
            <a:extLst>
              <a:ext uri="{FF2B5EF4-FFF2-40B4-BE49-F238E27FC236}">
                <a16:creationId xmlns:a16="http://schemas.microsoft.com/office/drawing/2014/main" xmlns="" id="{1C904951-1ED7-4B89-B322-51D402695B03}"/>
              </a:ext>
            </a:extLst>
          </p:cNvPr>
          <p:cNvSpPr>
            <a:spLocks noGrp="1"/>
          </p:cNvSpPr>
          <p:nvPr>
            <p:ph type="body" sz="quarter" idx="17" hasCustomPrompt="1"/>
          </p:nvPr>
        </p:nvSpPr>
        <p:spPr>
          <a:xfrm>
            <a:off x="6393227" y="5982360"/>
            <a:ext cx="2298573" cy="221599"/>
          </a:xfrm>
        </p:spPr>
        <p:txBody>
          <a:bodyPr>
            <a:spAutoFit/>
          </a:bodyPr>
          <a:lstStyle>
            <a:lvl1pPr marL="1588" indent="0" algn="l">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4</a:t>
            </a:r>
          </a:p>
        </p:txBody>
      </p:sp>
      <p:sp>
        <p:nvSpPr>
          <p:cNvPr id="54" name="Text Placeholder 7">
            <a:extLst>
              <a:ext uri="{FF2B5EF4-FFF2-40B4-BE49-F238E27FC236}">
                <a16:creationId xmlns:a16="http://schemas.microsoft.com/office/drawing/2014/main" xmlns="" id="{AFCD50CE-2600-4A8C-9AB9-4F33F7A7AC7D}"/>
              </a:ext>
            </a:extLst>
          </p:cNvPr>
          <p:cNvSpPr>
            <a:spLocks noGrp="1"/>
          </p:cNvSpPr>
          <p:nvPr>
            <p:ph type="body" sz="quarter" idx="18" hasCustomPrompt="1"/>
          </p:nvPr>
        </p:nvSpPr>
        <p:spPr>
          <a:xfrm>
            <a:off x="809832" y="4745439"/>
            <a:ext cx="2298573" cy="221599"/>
          </a:xfrm>
        </p:spPr>
        <p:txBody>
          <a:bodyPr>
            <a:spAutoFit/>
          </a:bodyPr>
          <a:lstStyle>
            <a:lvl1pPr marL="1588" indent="0" algn="r">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5</a:t>
            </a:r>
          </a:p>
        </p:txBody>
      </p:sp>
      <p:sp>
        <p:nvSpPr>
          <p:cNvPr id="55" name="Text Placeholder 7">
            <a:extLst>
              <a:ext uri="{FF2B5EF4-FFF2-40B4-BE49-F238E27FC236}">
                <a16:creationId xmlns:a16="http://schemas.microsoft.com/office/drawing/2014/main" xmlns="" id="{078D16D7-DE4B-4C10-AE71-BD532099502D}"/>
              </a:ext>
            </a:extLst>
          </p:cNvPr>
          <p:cNvSpPr>
            <a:spLocks noGrp="1"/>
          </p:cNvSpPr>
          <p:nvPr>
            <p:ph type="body" sz="quarter" idx="19" hasCustomPrompt="1"/>
          </p:nvPr>
        </p:nvSpPr>
        <p:spPr>
          <a:xfrm>
            <a:off x="820465" y="2165923"/>
            <a:ext cx="2298573" cy="221599"/>
          </a:xfrm>
        </p:spPr>
        <p:txBody>
          <a:bodyPr>
            <a:spAutoFit/>
          </a:bodyPr>
          <a:lstStyle>
            <a:lvl1pPr marL="1588" indent="0" algn="r">
              <a:spcBef>
                <a:spcPts val="2400"/>
              </a:spcBef>
              <a:buNone/>
              <a:defRPr sz="1600">
                <a:solidFill>
                  <a:schemeClr val="bg1"/>
                </a:solidFill>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Enter Topic 6</a:t>
            </a:r>
          </a:p>
        </p:txBody>
      </p:sp>
      <p:sp>
        <p:nvSpPr>
          <p:cNvPr id="28" name="Flowchart: Process 4">
            <a:extLst>
              <a:ext uri="{FF2B5EF4-FFF2-40B4-BE49-F238E27FC236}">
                <a16:creationId xmlns:a16="http://schemas.microsoft.com/office/drawing/2014/main" xmlns="" id="{97C96A8B-642C-4671-9BFE-B966A5C2C46F}"/>
              </a:ext>
            </a:extLst>
          </p:cNvPr>
          <p:cNvSpPr/>
          <p:nvPr userDrawn="1"/>
        </p:nvSpPr>
        <p:spPr>
          <a:xfrm>
            <a:off x="-29817" y="46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xmlns="" id="{405EA9BC-5B6D-499C-897A-137BCA177B6F}"/>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31" name="Title 6">
            <a:extLst>
              <a:ext uri="{FF2B5EF4-FFF2-40B4-BE49-F238E27FC236}">
                <a16:creationId xmlns:a16="http://schemas.microsoft.com/office/drawing/2014/main" xmlns="" id="{525C8647-B044-42B0-8DE7-095878A38E23}"/>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186224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Rectangle 14">
            <a:extLst>
              <a:ext uri="{FF2B5EF4-FFF2-40B4-BE49-F238E27FC236}">
                <a16:creationId xmlns:a16="http://schemas.microsoft.com/office/drawing/2014/main" xmlns="" id="{C560AAAC-F189-419B-83F9-CA3AFFC10A06}"/>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 Placeholder 3">
            <a:extLst>
              <a:ext uri="{FF2B5EF4-FFF2-40B4-BE49-F238E27FC236}">
                <a16:creationId xmlns:a16="http://schemas.microsoft.com/office/drawing/2014/main" xmlns="" id="{9A6BF490-865D-4B55-9CE2-F052643BEDE6}"/>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5" name="Rectangle 24">
            <a:extLst>
              <a:ext uri="{FF2B5EF4-FFF2-40B4-BE49-F238E27FC236}">
                <a16:creationId xmlns:a16="http://schemas.microsoft.com/office/drawing/2014/main" xmlns="" id="{343B77D1-F3DD-4697-89EA-0C7B70C20D73}"/>
              </a:ext>
            </a:extLst>
          </p:cNvPr>
          <p:cNvSpPr/>
          <p:nvPr userDrawn="1"/>
        </p:nvSpPr>
        <p:spPr>
          <a:xfrm>
            <a:off x="0" y="6048374"/>
            <a:ext cx="12233705" cy="8096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Oracle logo in white on red staging background" title="Oracle red badge logo">
            <a:extLst>
              <a:ext uri="{FF2B5EF4-FFF2-40B4-BE49-F238E27FC236}">
                <a16:creationId xmlns:a16="http://schemas.microsoft.com/office/drawing/2014/main" xmlns="" id="{CE4962D7-FF61-4456-A54E-087F256FC8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27" name="Footer Placeholder 3">
            <a:extLst>
              <a:ext uri="{FF2B5EF4-FFF2-40B4-BE49-F238E27FC236}">
                <a16:creationId xmlns:a16="http://schemas.microsoft.com/office/drawing/2014/main" xmlns="" id="{867C99D8-DC92-4E7D-9269-07D9C363844F}"/>
              </a:ext>
            </a:extLst>
          </p:cNvPr>
          <p:cNvSpPr>
            <a:spLocks noGrp="1"/>
          </p:cNvSpPr>
          <p:nvPr>
            <p:ph type="ftr" sz="quarter" idx="11"/>
          </p:nvPr>
        </p:nvSpPr>
        <p:spPr>
          <a:xfrm>
            <a:off x="8621422" y="6556248"/>
            <a:ext cx="2702495" cy="182880"/>
          </a:xfrm>
        </p:spPr>
        <p:txBody>
          <a:bodyPr/>
          <a:lstStyle>
            <a:lvl1pPr>
              <a:defRPr>
                <a:solidFill>
                  <a:schemeClr val="bg1">
                    <a:lumMod val="95000"/>
                  </a:schemeClr>
                </a:solidFill>
              </a:defRPr>
            </a:lvl1pPr>
          </a:lstStyle>
          <a:p>
            <a:r>
              <a:rPr lang="en-US" dirty="0"/>
              <a:t>Confidential – Oracle Internal/Restricted/Highly Restricted</a:t>
            </a:r>
          </a:p>
        </p:txBody>
      </p:sp>
      <p:sp>
        <p:nvSpPr>
          <p:cNvPr id="28" name="Slide Number Placeholder 4">
            <a:extLst>
              <a:ext uri="{FF2B5EF4-FFF2-40B4-BE49-F238E27FC236}">
                <a16:creationId xmlns:a16="http://schemas.microsoft.com/office/drawing/2014/main" xmlns="" id="{7D33E918-440A-4D42-8240-5918ECAE6601}"/>
              </a:ext>
            </a:extLst>
          </p:cNvPr>
          <p:cNvSpPr>
            <a:spLocks noGrp="1"/>
          </p:cNvSpPr>
          <p:nvPr>
            <p:ph type="sldNum" sz="quarter" idx="12"/>
          </p:nvPr>
        </p:nvSpPr>
        <p:spPr>
          <a:xfrm>
            <a:off x="11324205" y="6556248"/>
            <a:ext cx="333467" cy="182880"/>
          </a:xfrm>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29" name="Text Placeholder 7">
            <a:extLst>
              <a:ext uri="{FF2B5EF4-FFF2-40B4-BE49-F238E27FC236}">
                <a16:creationId xmlns:a16="http://schemas.microsoft.com/office/drawing/2014/main" xmlns="" id="{05F29004-DA44-4341-80A4-E787D5616D1A}"/>
              </a:ext>
            </a:extLst>
          </p:cNvPr>
          <p:cNvSpPr>
            <a:spLocks noGrp="1"/>
          </p:cNvSpPr>
          <p:nvPr>
            <p:ph type="body" sz="quarter" idx="14" hasCustomPrompt="1"/>
          </p:nvPr>
        </p:nvSpPr>
        <p:spPr>
          <a:xfrm>
            <a:off x="4551426" y="3009993"/>
            <a:ext cx="2298573" cy="193899"/>
          </a:xfrm>
        </p:spPr>
        <p:txBody>
          <a:bodyPr>
            <a:spAutoFit/>
          </a:bodyPr>
          <a:lstStyle>
            <a:lvl1pPr marL="1588" indent="0" algn="ctr">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Fill middle section with pictures</a:t>
            </a:r>
          </a:p>
        </p:txBody>
      </p:sp>
      <p:sp>
        <p:nvSpPr>
          <p:cNvPr id="16" name="Flowchart: Process 4">
            <a:extLst>
              <a:ext uri="{FF2B5EF4-FFF2-40B4-BE49-F238E27FC236}">
                <a16:creationId xmlns:a16="http://schemas.microsoft.com/office/drawing/2014/main" xmlns="" id="{6B4564F3-FDFA-494F-BF35-50CBF48BAD9C}"/>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xmlns="" id="{2DAFE323-4359-4DD7-B940-39A33FF28A6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18" name="Title 6">
            <a:extLst>
              <a:ext uri="{FF2B5EF4-FFF2-40B4-BE49-F238E27FC236}">
                <a16:creationId xmlns:a16="http://schemas.microsoft.com/office/drawing/2014/main" xmlns="" id="{B0CEFA3C-A136-469C-83FD-12BADC3C1FF8}"/>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601496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Rectangle 14">
            <a:extLst>
              <a:ext uri="{FF2B5EF4-FFF2-40B4-BE49-F238E27FC236}">
                <a16:creationId xmlns:a16="http://schemas.microsoft.com/office/drawing/2014/main" xmlns="" id="{C560AAAC-F189-419B-83F9-CA3AFFC10A06}"/>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xmlns="" id="{343B77D1-F3DD-4697-89EA-0C7B70C20D73}"/>
              </a:ext>
            </a:extLst>
          </p:cNvPr>
          <p:cNvSpPr/>
          <p:nvPr userDrawn="1"/>
        </p:nvSpPr>
        <p:spPr>
          <a:xfrm>
            <a:off x="0" y="6048374"/>
            <a:ext cx="12233705" cy="8096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Oracle logo in white on red staging background" title="Oracle red badge logo">
            <a:extLst>
              <a:ext uri="{FF2B5EF4-FFF2-40B4-BE49-F238E27FC236}">
                <a16:creationId xmlns:a16="http://schemas.microsoft.com/office/drawing/2014/main" xmlns="" id="{CE4962D7-FF61-4456-A54E-087F256FC8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27" name="Footer Placeholder 3">
            <a:extLst>
              <a:ext uri="{FF2B5EF4-FFF2-40B4-BE49-F238E27FC236}">
                <a16:creationId xmlns:a16="http://schemas.microsoft.com/office/drawing/2014/main" xmlns="" id="{867C99D8-DC92-4E7D-9269-07D9C363844F}"/>
              </a:ext>
            </a:extLst>
          </p:cNvPr>
          <p:cNvSpPr>
            <a:spLocks noGrp="1"/>
          </p:cNvSpPr>
          <p:nvPr>
            <p:ph type="ftr" sz="quarter" idx="11"/>
          </p:nvPr>
        </p:nvSpPr>
        <p:spPr>
          <a:xfrm>
            <a:off x="8621422" y="6556248"/>
            <a:ext cx="2702495" cy="182880"/>
          </a:xfrm>
        </p:spPr>
        <p:txBody>
          <a:bodyPr/>
          <a:lstStyle>
            <a:lvl1pPr>
              <a:defRPr>
                <a:solidFill>
                  <a:schemeClr val="bg1">
                    <a:lumMod val="95000"/>
                  </a:schemeClr>
                </a:solidFill>
              </a:defRPr>
            </a:lvl1pPr>
          </a:lstStyle>
          <a:p>
            <a:r>
              <a:rPr lang="en-US" dirty="0"/>
              <a:t>Confidential – Oracle Internal/Restricted/Highly Restricted</a:t>
            </a:r>
          </a:p>
        </p:txBody>
      </p:sp>
      <p:sp>
        <p:nvSpPr>
          <p:cNvPr id="28" name="Slide Number Placeholder 4">
            <a:extLst>
              <a:ext uri="{FF2B5EF4-FFF2-40B4-BE49-F238E27FC236}">
                <a16:creationId xmlns:a16="http://schemas.microsoft.com/office/drawing/2014/main" xmlns="" id="{7D33E918-440A-4D42-8240-5918ECAE6601}"/>
              </a:ext>
            </a:extLst>
          </p:cNvPr>
          <p:cNvSpPr>
            <a:spLocks noGrp="1"/>
          </p:cNvSpPr>
          <p:nvPr>
            <p:ph type="sldNum" sz="quarter" idx="12"/>
          </p:nvPr>
        </p:nvSpPr>
        <p:spPr>
          <a:xfrm>
            <a:off x="11324205" y="6556248"/>
            <a:ext cx="333467" cy="182880"/>
          </a:xfrm>
        </p:spPr>
        <p:txBody>
          <a:bodyPr/>
          <a:lstStyle>
            <a:lvl1pPr>
              <a:defRPr>
                <a:solidFill>
                  <a:schemeClr val="bg1">
                    <a:lumMod val="95000"/>
                  </a:schemeClr>
                </a:solidFill>
              </a:defRPr>
            </a:lvl1pPr>
          </a:lstStyle>
          <a:p>
            <a:fld id="{C51EAA63-D034-42AE-91FA-B13B9518C7BE}" type="slidenum">
              <a:rPr lang="en-US" smtClean="0"/>
              <a:pPr/>
              <a:t>‹#›</a:t>
            </a:fld>
            <a:endParaRPr lang="en-US" dirty="0"/>
          </a:p>
        </p:txBody>
      </p:sp>
      <p:sp>
        <p:nvSpPr>
          <p:cNvPr id="29" name="Text Placeholder 7">
            <a:extLst>
              <a:ext uri="{FF2B5EF4-FFF2-40B4-BE49-F238E27FC236}">
                <a16:creationId xmlns:a16="http://schemas.microsoft.com/office/drawing/2014/main" xmlns="" id="{05F29004-DA44-4341-80A4-E787D5616D1A}"/>
              </a:ext>
            </a:extLst>
          </p:cNvPr>
          <p:cNvSpPr>
            <a:spLocks noGrp="1"/>
          </p:cNvSpPr>
          <p:nvPr>
            <p:ph type="body" sz="quarter" idx="14" hasCustomPrompt="1"/>
          </p:nvPr>
        </p:nvSpPr>
        <p:spPr>
          <a:xfrm>
            <a:off x="4551426" y="3009993"/>
            <a:ext cx="2298573" cy="193899"/>
          </a:xfrm>
        </p:spPr>
        <p:txBody>
          <a:bodyPr>
            <a:spAutoFit/>
          </a:bodyPr>
          <a:lstStyle>
            <a:lvl1pPr marL="1588" indent="0" algn="ctr">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Fill middle section with pictures</a:t>
            </a:r>
          </a:p>
        </p:txBody>
      </p:sp>
      <p:pic>
        <p:nvPicPr>
          <p:cNvPr id="14" name="Picture 13">
            <a:extLst>
              <a:ext uri="{FF2B5EF4-FFF2-40B4-BE49-F238E27FC236}">
                <a16:creationId xmlns:a16="http://schemas.microsoft.com/office/drawing/2014/main" xmlns="" id="{58F91566-012B-4DA9-8D50-650A068970B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326413" y="81018"/>
            <a:ext cx="2645669" cy="719329"/>
          </a:xfrm>
          <a:prstGeom prst="rect">
            <a:avLst/>
          </a:prstGeom>
        </p:spPr>
      </p:pic>
      <p:sp>
        <p:nvSpPr>
          <p:cNvPr id="19" name="Flowchart: Process 4">
            <a:extLst>
              <a:ext uri="{FF2B5EF4-FFF2-40B4-BE49-F238E27FC236}">
                <a16:creationId xmlns:a16="http://schemas.microsoft.com/office/drawing/2014/main" xmlns="" id="{B6EBC825-E7C6-4118-B976-CA9136104AA1}"/>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xmlns="" id="{978E89C1-20D0-4530-805C-CB27FEC12DED}"/>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xmlns="" id="{6A93C93E-ACE1-477F-B153-AAE1F2131198}"/>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94188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524001"/>
            <a:ext cx="11126522" cy="4419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37740E65-FBEF-4B4B-80FF-B15FF6031ED2}" type="datetime1">
              <a:t>3/12/18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0752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151" y="1981200"/>
            <a:ext cx="11126522" cy="39624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1CAB8501-70E9-CC4D-8542-9ED4CC505A7E}" type="datetime1">
              <a:t>3/12/18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813" y="1373741"/>
            <a:ext cx="11125199"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3371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CFA62D-784F-FE46-A091-24B4C9C0F1D7}" type="datetime1">
              <a:t>3/12/18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xmlns=""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55A93681-F492-43A5-95CF-168B4B3436E9}"/>
              </a:ext>
            </a:extLst>
          </p:cNvPr>
          <p:cNvSpPr/>
          <p:nvPr userDrawn="1"/>
        </p:nvSpPr>
        <p:spPr>
          <a:xfrm>
            <a:off x="-1" y="937847"/>
            <a:ext cx="12192001" cy="698548"/>
          </a:xfrm>
          <a:prstGeom prst="rect">
            <a:avLst/>
          </a:prstGeom>
          <a:solidFill>
            <a:schemeClr val="bg1"/>
          </a:solidFill>
          <a:ln>
            <a:noFill/>
          </a:ln>
          <a:effectLst>
            <a:outerShdw blurRad="889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Oracle logo in white on red staging background" title="Oracle red badge logo">
            <a:extLst>
              <a:ext uri="{FF2B5EF4-FFF2-40B4-BE49-F238E27FC236}">
                <a16:creationId xmlns:a16="http://schemas.microsoft.com/office/drawing/2014/main" xmlns=""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15" name="Text Placeholder 12">
            <a:extLst>
              <a:ext uri="{FF2B5EF4-FFF2-40B4-BE49-F238E27FC236}">
                <a16:creationId xmlns:a16="http://schemas.microsoft.com/office/drawing/2014/main" xmlns="" id="{C443F2D9-13A3-4929-88B4-3AFD78502561}"/>
              </a:ext>
            </a:extLst>
          </p:cNvPr>
          <p:cNvSpPr>
            <a:spLocks noGrp="1"/>
          </p:cNvSpPr>
          <p:nvPr>
            <p:ph type="body" sz="quarter" idx="13" hasCustomPrompt="1"/>
          </p:nvPr>
        </p:nvSpPr>
        <p:spPr>
          <a:xfrm>
            <a:off x="9094789" y="1148621"/>
            <a:ext cx="2773361" cy="276999"/>
          </a:xfrm>
        </p:spPr>
        <p:txBody>
          <a:bodyPr anchor="ctr">
            <a:spAutoFit/>
          </a:bodyPr>
          <a:lstStyle>
            <a:lvl1pPr marL="1588" indent="0" algn="r">
              <a:spcBef>
                <a:spcPts val="0"/>
              </a:spcBef>
              <a:buFontTx/>
              <a:buNone/>
              <a:defRPr sz="2000" b="0" baseline="0">
                <a:solidFill>
                  <a:schemeClr val="accent1"/>
                </a:solidFill>
                <a:latin typeface="Segoe UI Light" panose="020B0502040204020203" pitchFamily="34" charset="0"/>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dirty="0"/>
              <a:t>Click to edit Subtitle</a:t>
            </a:r>
            <a:endParaRPr dirty="0"/>
          </a:p>
        </p:txBody>
      </p:sp>
      <p:sp>
        <p:nvSpPr>
          <p:cNvPr id="19" name="Text Placeholder 3">
            <a:extLst>
              <a:ext uri="{FF2B5EF4-FFF2-40B4-BE49-F238E27FC236}">
                <a16:creationId xmlns:a16="http://schemas.microsoft.com/office/drawing/2014/main" xmlns=""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2" name="Flowchart: Process 4">
            <a:extLst>
              <a:ext uri="{FF2B5EF4-FFF2-40B4-BE49-F238E27FC236}">
                <a16:creationId xmlns:a16="http://schemas.microsoft.com/office/drawing/2014/main" xmlns="" id="{30029DE6-D2CC-48C8-8B93-3CFDB22E9496}"/>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xmlns="" id="{B81D08F9-E307-4689-982C-ACD477ECB1E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xmlns="" id="{ECE9849C-CAC2-4ABF-8F92-F353B603BAD0}"/>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7" name="Group 6"/>
          <p:cNvGrpSpPr/>
          <p:nvPr/>
        </p:nvGrpSpPr>
        <p:grpSpPr bwMode="gray">
          <a:xfrm>
            <a:off x="-287" y="0"/>
            <a:ext cx="12189399"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1813" y="2600324"/>
            <a:ext cx="11125200" cy="1371600"/>
          </a:xfrm>
        </p:spPr>
        <p:txBody>
          <a:bodyPr anchor="b"/>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531813" y="4038598"/>
            <a:ext cx="11125200"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FA9FAB92-25B2-3F48-B035-8CEB1CC8A49C}" type="datetime1">
              <a:t>3/12/18</a:t>
            </a:fld>
            <a:endParaRPr/>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2017, Oracle and/or its affiliates. All rights reserved.  |</a:t>
            </a:r>
          </a:p>
        </p:txBody>
      </p:sp>
    </p:spTree>
    <p:extLst>
      <p:ext uri="{BB962C8B-B14F-4D97-AF65-F5344CB8AC3E}">
        <p14:creationId xmlns:p14="http://schemas.microsoft.com/office/powerpoint/2010/main" val="111766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812" y="1905000"/>
            <a:ext cx="4800600" cy="1645920"/>
          </a:xfrm>
        </p:spPr>
        <p:txBody>
          <a:bodyPr anchor="b"/>
          <a:lstStyle>
            <a:lvl1pPr algn="l">
              <a:lnSpc>
                <a:spcPct val="80000"/>
              </a:lnSpc>
              <a:defRPr sz="4800" b="0"/>
            </a:lvl1pPr>
          </a:lstStyle>
          <a:p>
            <a:r>
              <a:rPr lang="en-US"/>
              <a:t>Click to edit Master title style</a:t>
            </a:r>
            <a:endParaRPr/>
          </a:p>
        </p:txBody>
      </p:sp>
      <p:sp>
        <p:nvSpPr>
          <p:cNvPr id="3" name="Picture Placeholder 2"/>
          <p:cNvSpPr>
            <a:spLocks noGrp="1"/>
          </p:cNvSpPr>
          <p:nvPr>
            <p:ph type="pic" idx="1"/>
          </p:nvPr>
        </p:nvSpPr>
        <p:spPr>
          <a:xfrm>
            <a:off x="5588456" y="533400"/>
            <a:ext cx="6068558"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3657600"/>
            <a:ext cx="480059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8E882AC-368C-2E40-AAAC-71FAD4875E3E}" type="datetime1">
              <a:t>3/12/18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670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E8D6DD4-846E-2640-A07B-C5F4B450225C}" type="datetime1">
              <a:t>3/12/18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p:cNvSpPr>
          <p:nvPr>
            <p:ph type="pic" sz="quarter" idx="14" hasCustomPrompt="1"/>
          </p:nvPr>
        </p:nvSpPr>
        <p:spPr>
          <a:xfrm>
            <a:off x="2286000" y="1828800"/>
            <a:ext cx="3474720"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
        <p:nvSpPr>
          <p:cNvPr id="10" name="Text Placeholder 10"/>
          <p:cNvSpPr>
            <a:spLocks noGrp="1"/>
          </p:cNvSpPr>
          <p:nvPr>
            <p:ph type="body" sz="quarter" idx="15"/>
          </p:nvPr>
        </p:nvSpPr>
        <p:spPr>
          <a:xfrm>
            <a:off x="6035040" y="1828799"/>
            <a:ext cx="5621972"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a:t>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88907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fld id="{3C5E9B58-B789-B945-9617-A577D094D8AD}" type="datetime1">
              <a:t>3/12/18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8812" y="1905000"/>
            <a:ext cx="8456613" cy="2209800"/>
          </a:xfrm>
        </p:spPr>
        <p:txBody>
          <a:bodyPr anchor="t"/>
          <a:lstStyle>
            <a:lvl1pPr marL="228600" indent="-228600" algn="l">
              <a:defRPr sz="4000" b="0"/>
            </a:lvl1pPr>
          </a:lstStyle>
          <a:p>
            <a:r>
              <a:t>“Click to type customer or partner quote surrounded by quotation marks.”</a:t>
            </a:r>
          </a:p>
        </p:txBody>
      </p:sp>
      <p:sp>
        <p:nvSpPr>
          <p:cNvPr id="4" name="Text Placeholder 3"/>
          <p:cNvSpPr>
            <a:spLocks noGrp="1"/>
          </p:cNvSpPr>
          <p:nvPr>
            <p:ph type="body" sz="half" idx="2" hasCustomPrompt="1"/>
          </p:nvPr>
        </p:nvSpPr>
        <p:spPr>
          <a:xfrm>
            <a:off x="3503611" y="4191000"/>
            <a:ext cx="8151813"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t>Click to add Name, Title, Company</a:t>
            </a:r>
          </a:p>
        </p:txBody>
      </p:sp>
      <p:sp>
        <p:nvSpPr>
          <p:cNvPr id="5" name="Date Placeholder 4"/>
          <p:cNvSpPr>
            <a:spLocks noGrp="1"/>
          </p:cNvSpPr>
          <p:nvPr>
            <p:ph type="dt" sz="half" idx="10"/>
          </p:nvPr>
        </p:nvSpPr>
        <p:spPr/>
        <p:txBody>
          <a:bodyPr/>
          <a:lstStyle/>
          <a:p>
            <a:fld id="{A9B39B2B-5066-E54E-9799-B37BEB03578F}" type="datetime1">
              <a:t>3/12/18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noChangeAspect="1"/>
          </p:cNvSpPr>
          <p:nvPr>
            <p:ph type="pic" sz="quarter" idx="14" hasCustomPrompt="1"/>
          </p:nvPr>
        </p:nvSpPr>
        <p:spPr>
          <a:xfrm>
            <a:off x="531812" y="1905000"/>
            <a:ext cx="2194560"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t>Click icon to insert picture</a:t>
            </a:r>
          </a:p>
        </p:txBody>
      </p:sp>
    </p:spTree>
    <p:extLst>
      <p:ext uri="{BB962C8B-B14F-4D97-AF65-F5344CB8AC3E}">
        <p14:creationId xmlns:p14="http://schemas.microsoft.com/office/powerpoint/2010/main" val="102776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3" y="1524001"/>
            <a:ext cx="5410199"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524001"/>
            <a:ext cx="541019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4291D958-25E6-7548-A7E8-1221B6B7A346}" type="datetime1">
              <a:t>3/12/18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520166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814"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5705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AE8F68AE-DA18-F245-A173-FB37D0213783}" type="datetime1">
              <a:t>3/12/18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3"/>
          <p:cNvSpPr>
            <a:spLocks noGrp="1"/>
          </p:cNvSpPr>
          <p:nvPr>
            <p:ph sz="half" idx="13"/>
          </p:nvPr>
        </p:nvSpPr>
        <p:spPr>
          <a:xfrm>
            <a:off x="8182292" y="1524001"/>
            <a:ext cx="3474720"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5337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813" y="1524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4" y="1524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B327E513-43D9-144E-B72A-1AE28C440259}" type="datetime1">
              <a:t>3/12/18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2"/>
          <p:cNvSpPr>
            <a:spLocks noGrp="1"/>
          </p:cNvSpPr>
          <p:nvPr>
            <p:ph sz="half" idx="13"/>
          </p:nvPr>
        </p:nvSpPr>
        <p:spPr>
          <a:xfrm>
            <a:off x="531813" y="3810001"/>
            <a:ext cx="5410199"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 name="Content Placeholder 3"/>
          <p:cNvSpPr>
            <a:spLocks noGrp="1"/>
          </p:cNvSpPr>
          <p:nvPr>
            <p:ph sz="half" idx="14"/>
          </p:nvPr>
        </p:nvSpPr>
        <p:spPr>
          <a:xfrm>
            <a:off x="6246814" y="3810001"/>
            <a:ext cx="541019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226334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A94A2A0-E7F7-1242-AE6E-3E509688259F}" type="datetime1">
              <a:t>3/12/18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6811"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dirty="0"/>
              <a:t>Edit Master text styles</a:t>
            </a:r>
          </a:p>
        </p:txBody>
      </p:sp>
      <p:cxnSp>
        <p:nvCxnSpPr>
          <p:cNvPr id="13" name="Straight Connector 12"/>
          <p:cNvCxnSpPr/>
          <p:nvPr/>
        </p:nvCxnSpPr>
        <p:spPr bwMode="ltGray">
          <a:xfrm flipH="1">
            <a:off x="531813" y="3733800"/>
            <a:ext cx="11125201"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1812" y="1524001"/>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17" name="Text Placeholder 11"/>
          <p:cNvSpPr>
            <a:spLocks noGrp="1"/>
          </p:cNvSpPr>
          <p:nvPr>
            <p:ph type="body" sz="quarter" idx="17"/>
          </p:nvPr>
        </p:nvSpPr>
        <p:spPr>
          <a:xfrm>
            <a:off x="2436811"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18" name="Text Placeholder 11"/>
          <p:cNvSpPr>
            <a:spLocks noGrp="1"/>
          </p:cNvSpPr>
          <p:nvPr>
            <p:ph type="body" sz="quarter" idx="18"/>
          </p:nvPr>
        </p:nvSpPr>
        <p:spPr>
          <a:xfrm>
            <a:off x="8151812" y="3931920"/>
            <a:ext cx="3505201"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3" name="Title 2"/>
          <p:cNvSpPr>
            <a:spLocks noGrp="1"/>
          </p:cNvSpPr>
          <p:nvPr>
            <p:ph type="title"/>
          </p:nvPr>
        </p:nvSpPr>
        <p:spPr/>
        <p:txBody>
          <a:bodyPr/>
          <a:lstStyle/>
          <a:p>
            <a:r>
              <a:rPr lang="en-US" dirty="0"/>
              <a:t>Click to edit Master title style</a:t>
            </a:r>
            <a:endParaRPr dirty="0"/>
          </a:p>
        </p:txBody>
      </p:sp>
    </p:spTree>
    <p:extLst>
      <p:ext uri="{BB962C8B-B14F-4D97-AF65-F5344CB8AC3E}">
        <p14:creationId xmlns:p14="http://schemas.microsoft.com/office/powerpoint/2010/main" val="242812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6213" y="1524000"/>
            <a:ext cx="5486400"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a:t>Edit Master text styles</a:t>
            </a:r>
          </a:p>
        </p:txBody>
      </p:sp>
      <p:sp>
        <p:nvSpPr>
          <p:cNvPr id="5" name="Date Placeholder 4"/>
          <p:cNvSpPr>
            <a:spLocks noGrp="1"/>
          </p:cNvSpPr>
          <p:nvPr>
            <p:ph type="dt" sz="half" idx="10"/>
          </p:nvPr>
        </p:nvSpPr>
        <p:spPr/>
        <p:txBody>
          <a:bodyPr/>
          <a:lstStyle/>
          <a:p>
            <a:fld id="{8451262B-FFFD-A541-A02C-3B0D29DE70AC}" type="datetime1">
              <a:t>3/12/18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hasCustomPrompt="1"/>
          </p:nvPr>
        </p:nvSpPr>
        <p:spPr>
          <a:xfrm>
            <a:off x="760412" y="1524000"/>
            <a:ext cx="4076700" cy="2743200"/>
          </a:xfrm>
        </p:spPr>
        <p:txBody>
          <a:bodyPr anchor="ctr"/>
          <a:lstStyle>
            <a:lvl1pPr algn="r">
              <a:defRPr sz="16600" b="1">
                <a:solidFill>
                  <a:schemeClr val="accent2"/>
                </a:solidFill>
              </a:defRPr>
            </a:lvl1pPr>
          </a:lstStyle>
          <a:p>
            <a:r>
              <a:t>XX</a:t>
            </a:r>
          </a:p>
        </p:txBody>
      </p:sp>
      <p:pic>
        <p:nvPicPr>
          <p:cNvPr id="8" name="Picture 7" descr="Oracle logo in white on red staging background" title="Oracle red badge logo">
            <a:extLst>
              <a:ext uri="{FF2B5EF4-FFF2-40B4-BE49-F238E27FC236}">
                <a16:creationId xmlns:a16="http://schemas.microsoft.com/office/drawing/2014/main" xmlns="" id="{52570C06-4E2D-43A7-97DC-FF3A79AA59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Tree>
    <p:extLst>
      <p:ext uri="{BB962C8B-B14F-4D97-AF65-F5344CB8AC3E}">
        <p14:creationId xmlns:p14="http://schemas.microsoft.com/office/powerpoint/2010/main" val="373938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xmlns=""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55A93681-F492-43A5-95CF-168B4B3436E9}"/>
              </a:ext>
            </a:extLst>
          </p:cNvPr>
          <p:cNvSpPr/>
          <p:nvPr userDrawn="1"/>
        </p:nvSpPr>
        <p:spPr>
          <a:xfrm>
            <a:off x="-1" y="937847"/>
            <a:ext cx="12192001" cy="698548"/>
          </a:xfrm>
          <a:prstGeom prst="rect">
            <a:avLst/>
          </a:prstGeom>
          <a:solidFill>
            <a:schemeClr val="bg1"/>
          </a:solidFill>
          <a:ln>
            <a:noFill/>
          </a:ln>
          <a:effectLst>
            <a:outerShdw blurRad="889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Oracle logo in white on red staging background" title="Oracle red badge logo">
            <a:extLst>
              <a:ext uri="{FF2B5EF4-FFF2-40B4-BE49-F238E27FC236}">
                <a16:creationId xmlns:a16="http://schemas.microsoft.com/office/drawing/2014/main" xmlns=""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15" name="Text Placeholder 12">
            <a:extLst>
              <a:ext uri="{FF2B5EF4-FFF2-40B4-BE49-F238E27FC236}">
                <a16:creationId xmlns:a16="http://schemas.microsoft.com/office/drawing/2014/main" xmlns="" id="{C443F2D9-13A3-4929-88B4-3AFD78502561}"/>
              </a:ext>
            </a:extLst>
          </p:cNvPr>
          <p:cNvSpPr>
            <a:spLocks noGrp="1"/>
          </p:cNvSpPr>
          <p:nvPr>
            <p:ph type="body" sz="quarter" idx="13" hasCustomPrompt="1"/>
          </p:nvPr>
        </p:nvSpPr>
        <p:spPr>
          <a:xfrm>
            <a:off x="9094789" y="1148621"/>
            <a:ext cx="2773361" cy="276999"/>
          </a:xfrm>
        </p:spPr>
        <p:txBody>
          <a:bodyPr anchor="ctr">
            <a:spAutoFit/>
          </a:bodyPr>
          <a:lstStyle>
            <a:lvl1pPr marL="1588" indent="0" algn="r">
              <a:spcBef>
                <a:spcPts val="0"/>
              </a:spcBef>
              <a:buFontTx/>
              <a:buNone/>
              <a:defRPr sz="2000" b="0" baseline="0">
                <a:solidFill>
                  <a:schemeClr val="accent1"/>
                </a:solidFill>
                <a:latin typeface="Segoe UI Light" panose="020B0502040204020203" pitchFamily="34" charset="0"/>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dirty="0"/>
              <a:t>Click to edit Subtitle</a:t>
            </a:r>
            <a:endParaRPr dirty="0"/>
          </a:p>
        </p:txBody>
      </p:sp>
      <p:sp>
        <p:nvSpPr>
          <p:cNvPr id="19" name="Text Placeholder 3">
            <a:extLst>
              <a:ext uri="{FF2B5EF4-FFF2-40B4-BE49-F238E27FC236}">
                <a16:creationId xmlns:a16="http://schemas.microsoft.com/office/drawing/2014/main" xmlns=""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Text Placeholder 7">
            <a:extLst>
              <a:ext uri="{FF2B5EF4-FFF2-40B4-BE49-F238E27FC236}">
                <a16:creationId xmlns:a16="http://schemas.microsoft.com/office/drawing/2014/main" xmlns="" id="{A9AF2C24-0230-496E-838E-575DE03FCCEE}"/>
              </a:ext>
            </a:extLst>
          </p:cNvPr>
          <p:cNvSpPr>
            <a:spLocks noGrp="1"/>
          </p:cNvSpPr>
          <p:nvPr>
            <p:ph type="body" sz="quarter" idx="14" hasCustomPrompt="1"/>
          </p:nvPr>
        </p:nvSpPr>
        <p:spPr>
          <a:xfrm>
            <a:off x="539877" y="190641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
        <p:nvSpPr>
          <p:cNvPr id="20" name="Content Placeholder 2">
            <a:extLst>
              <a:ext uri="{FF2B5EF4-FFF2-40B4-BE49-F238E27FC236}">
                <a16:creationId xmlns:a16="http://schemas.microsoft.com/office/drawing/2014/main" xmlns="" id="{B240DDDE-A924-42FC-8042-8B730A9BADC8}"/>
              </a:ext>
            </a:extLst>
          </p:cNvPr>
          <p:cNvSpPr>
            <a:spLocks noGrp="1"/>
          </p:cNvSpPr>
          <p:nvPr>
            <p:ph idx="1" hasCustomPrompt="1"/>
          </p:nvPr>
        </p:nvSpPr>
        <p:spPr>
          <a:xfrm>
            <a:off x="539877" y="2370338"/>
            <a:ext cx="5365622" cy="2431435"/>
          </a:xfrm>
        </p:spPr>
        <p:txBody>
          <a:bodyPr>
            <a:spAutoFit/>
          </a:bodyPr>
          <a:lstStyle>
            <a:lvl1pPr marL="228600" indent="-228600">
              <a:buFont typeface="Wingdings" panose="05000000000000000000" pitchFamily="2" charset="2"/>
              <a:buChar char="§"/>
              <a:defRPr sz="1800" b="1">
                <a:solidFill>
                  <a:schemeClr val="accent1"/>
                </a:solidFill>
                <a:latin typeface="Segoe Print" panose="02000600000000000000" pitchFamily="2" charset="0"/>
              </a:defRPr>
            </a:lvl1pPr>
            <a:lvl2pPr marL="502920" indent="-228600">
              <a:buFont typeface="Wingdings" panose="05000000000000000000" pitchFamily="2" charset="2"/>
              <a:buChar char="q"/>
              <a:defRPr sz="1400"/>
            </a:lvl2pPr>
            <a:lvl3pPr marL="548640" indent="0">
              <a:buNone/>
              <a:defRPr/>
            </a:lvl3pPr>
          </a:lstStyle>
          <a:p>
            <a:pPr lvl="0"/>
            <a:r>
              <a:rPr lang="en-US" dirty="0"/>
              <a:t>Edit Bulleted List</a:t>
            </a:r>
          </a:p>
          <a:p>
            <a:pPr lvl="1"/>
            <a:r>
              <a:rPr lang="en-US" dirty="0"/>
              <a:t>Second level</a:t>
            </a:r>
          </a:p>
          <a:p>
            <a:pPr lvl="1"/>
            <a:r>
              <a:rPr lang="en-US" dirty="0"/>
              <a:t>Second level</a:t>
            </a:r>
          </a:p>
          <a:p>
            <a:pPr lvl="1"/>
            <a:r>
              <a:rPr lang="en-US" dirty="0"/>
              <a:t>Second level</a:t>
            </a:r>
          </a:p>
          <a:p>
            <a:pPr lvl="0"/>
            <a:r>
              <a:rPr lang="en-US" dirty="0"/>
              <a:t>Next in List</a:t>
            </a:r>
          </a:p>
          <a:p>
            <a:pPr lvl="1"/>
            <a:r>
              <a:rPr lang="en-US" dirty="0"/>
              <a:t>Second level</a:t>
            </a:r>
          </a:p>
          <a:p>
            <a:pPr lvl="1"/>
            <a:r>
              <a:rPr lang="en-US" dirty="0"/>
              <a:t>Second level</a:t>
            </a:r>
          </a:p>
          <a:p>
            <a:pPr lvl="1"/>
            <a:r>
              <a:rPr lang="en-US" dirty="0"/>
              <a:t>Second level</a:t>
            </a:r>
          </a:p>
        </p:txBody>
      </p:sp>
      <p:sp>
        <p:nvSpPr>
          <p:cNvPr id="22" name="Flowchart: Process 4">
            <a:extLst>
              <a:ext uri="{FF2B5EF4-FFF2-40B4-BE49-F238E27FC236}">
                <a16:creationId xmlns:a16="http://schemas.microsoft.com/office/drawing/2014/main" xmlns="" id="{BB017B5E-EAF5-405F-A2FE-0A79DD2359C4}"/>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xmlns="" id="{8D1FE988-5887-4D19-9EC8-3B5029ABE05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xmlns="" id="{6FCB00FF-8611-4FDF-BC8A-13BB324E61F9}"/>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108214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812"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31812"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ext Placeholder 4"/>
          <p:cNvSpPr>
            <a:spLocks noGrp="1"/>
          </p:cNvSpPr>
          <p:nvPr>
            <p:ph type="body" sz="quarter" idx="3"/>
          </p:nvPr>
        </p:nvSpPr>
        <p:spPr>
          <a:xfrm>
            <a:off x="6243764" y="1524000"/>
            <a:ext cx="541324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3764" y="2362200"/>
            <a:ext cx="541324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BC86A2D8-45CB-974E-B7EF-5056C2B63D14}" type="datetime1">
              <a:t>3/12/18</a:t>
            </a:fld>
            <a:endParaRPr/>
          </a:p>
        </p:txBody>
      </p:sp>
      <p:sp>
        <p:nvSpPr>
          <p:cNvPr id="8" name="Footer Placeholder 7"/>
          <p:cNvSpPr>
            <a:spLocks noGrp="1"/>
          </p:cNvSpPr>
          <p:nvPr>
            <p:ph type="ftr" sz="quarter" idx="11"/>
          </p:nvPr>
        </p:nvSpPr>
        <p:spPr/>
        <p:txBody>
          <a:bodyPr/>
          <a:lstStyle/>
          <a:p>
            <a:r>
              <a:rPr lang="en-US"/>
              <a:t>Confidential – Oracle Internal/Restricted/Highly Restricted</a:t>
            </a:r>
            <a:endParaRPr/>
          </a:p>
        </p:txBody>
      </p:sp>
      <p:sp>
        <p:nvSpPr>
          <p:cNvPr id="9" name="Slide Number Placeholder 8"/>
          <p:cNvSpPr>
            <a:spLocks noGrp="1"/>
          </p:cNvSpPr>
          <p:nvPr>
            <p:ph type="sldNum" sz="quarter" idx="12"/>
          </p:nvPr>
        </p:nvSpPr>
        <p:spPr/>
        <p:txBody>
          <a:bodyPr/>
          <a:lstStyle/>
          <a:p>
            <a:fld id="{C51EAA63-D034-42AE-91FA-B13B9518C7BE}" type="slidenum">
              <a:rPr/>
              <a:t>‹#›</a:t>
            </a:fld>
            <a:endParaRP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78700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4B66DC1-91EB-7847-9870-F6490006EB7A}" type="datetime1">
              <a:t>3/12/18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02866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95CBC26-3C71-0340-9B98-0974CBCD7B1E}" type="datetime1">
              <a:t>3/12/18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531814" y="1373741"/>
            <a:ext cx="11125198"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A19199-1BDE-4D4E-9E18-24F33998584C}" type="datetime1">
              <a:t>3/12/18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662" y="1524000"/>
            <a:ext cx="7772550"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777288" y="1524001"/>
            <a:ext cx="2971800"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p:txBody>
          <a:bodyPr/>
          <a:lstStyle/>
          <a:p>
            <a:fld id="{F2CD5E2D-28C6-054B-8A13-A7C67B876E87}" type="datetime1">
              <a:t>3/12/18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813" y="1524000"/>
            <a:ext cx="6095999"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008812" y="1524000"/>
            <a:ext cx="4648201"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23F5E45-EF96-B94C-9256-70C444D22324}" type="datetime1">
              <a:t>3/12/18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441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ABCC7D1-0055-5B49-B52A-0AAA925946EB}" type="datetime1">
              <a:t>3/12/18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246812" y="1524000"/>
            <a:ext cx="541324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0" name="Text Placeholder 3"/>
          <p:cNvSpPr>
            <a:spLocks noGrp="1"/>
          </p:cNvSpPr>
          <p:nvPr>
            <p:ph type="body" sz="half" idx="14"/>
          </p:nvPr>
        </p:nvSpPr>
        <p:spPr>
          <a:xfrm>
            <a:off x="6246811" y="5105400"/>
            <a:ext cx="5410200"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itle 10"/>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8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7999412"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813"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53181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0909952-AE77-1344-9FE5-B03BA44151BF}" type="datetime1">
              <a:t>3/12/18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35705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0" name="Text Placeholder 3"/>
          <p:cNvSpPr>
            <a:spLocks noGrp="1"/>
          </p:cNvSpPr>
          <p:nvPr>
            <p:ph type="body" sz="half" idx="14"/>
          </p:nvPr>
        </p:nvSpPr>
        <p:spPr>
          <a:xfrm>
            <a:off x="435705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3" name="Picture Placeholder 2"/>
          <p:cNvSpPr>
            <a:spLocks noGrp="1"/>
          </p:cNvSpPr>
          <p:nvPr>
            <p:ph type="pic" idx="15"/>
          </p:nvPr>
        </p:nvSpPr>
        <p:spPr bwMode="gray">
          <a:xfrm>
            <a:off x="8182292" y="1524000"/>
            <a:ext cx="3474720"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14" name="Text Placeholder 3"/>
          <p:cNvSpPr>
            <a:spLocks noGrp="1"/>
          </p:cNvSpPr>
          <p:nvPr>
            <p:ph type="body" sz="half" idx="16"/>
          </p:nvPr>
        </p:nvSpPr>
        <p:spPr>
          <a:xfrm>
            <a:off x="8182292" y="4701396"/>
            <a:ext cx="3474720"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Title 7"/>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6717" y="1522826"/>
            <a:ext cx="6495366"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70494" y="1827861"/>
            <a:ext cx="1840875" cy="3887139"/>
          </a:xfrm>
          <a:prstGeom prst="rect">
            <a:avLst/>
          </a:prstGeom>
        </p:spPr>
      </p:pic>
      <p:sp>
        <p:nvSpPr>
          <p:cNvPr id="3" name="Picture Placeholder 2"/>
          <p:cNvSpPr>
            <a:spLocks noGrp="1"/>
          </p:cNvSpPr>
          <p:nvPr>
            <p:ph type="pic" idx="1"/>
          </p:nvPr>
        </p:nvSpPr>
        <p:spPr bwMode="gray">
          <a:xfrm>
            <a:off x="1889122" y="2364583"/>
            <a:ext cx="161848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7B6D8D03-50B7-F64A-978E-2C38678290ED}" type="datetime1">
              <a:t>3/12/18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850231"/>
            <a:ext cx="5246688"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itle 3"/>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74544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r="7518"/>
          <a:stretch/>
        </p:blipFill>
        <p:spPr>
          <a:xfrm rot="5400000">
            <a:off x="5748377" y="1113567"/>
            <a:ext cx="6007047" cy="4567423"/>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a:p>
        </p:txBody>
      </p:sp>
      <p:sp>
        <p:nvSpPr>
          <p:cNvPr id="5" name="Date Placeholder 4"/>
          <p:cNvSpPr>
            <a:spLocks noGrp="1"/>
          </p:cNvSpPr>
          <p:nvPr>
            <p:ph type="dt" sz="half" idx="10"/>
          </p:nvPr>
        </p:nvSpPr>
        <p:spPr/>
        <p:txBody>
          <a:bodyPr/>
          <a:lstStyle/>
          <a:p>
            <a:fld id="{7CABDD4E-21F2-8141-B292-E22778D54979}" type="datetime1">
              <a:t>3/12/18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747673" y="1013144"/>
            <a:ext cx="396213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960812" y="1905000"/>
            <a:ext cx="1840875" cy="3887139"/>
          </a:xfrm>
          <a:prstGeom prst="rect">
            <a:avLst/>
          </a:prstGeom>
        </p:spPr>
      </p:pic>
      <p:sp>
        <p:nvSpPr>
          <p:cNvPr id="14" name="Picture Placeholder 2"/>
          <p:cNvSpPr>
            <a:spLocks noGrp="1"/>
          </p:cNvSpPr>
          <p:nvPr>
            <p:ph type="pic" idx="1"/>
          </p:nvPr>
        </p:nvSpPr>
        <p:spPr bwMode="gray">
          <a:xfrm>
            <a:off x="4079443" y="2448864"/>
            <a:ext cx="1618488"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extLst>
      <p:ext uri="{BB962C8B-B14F-4D97-AF65-F5344CB8AC3E}">
        <p14:creationId xmlns:p14="http://schemas.microsoft.com/office/powerpoint/2010/main" val="2720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xmlns=""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Oracle logo in white on red staging background" title="Oracle red badge logo">
            <a:extLst>
              <a:ext uri="{FF2B5EF4-FFF2-40B4-BE49-F238E27FC236}">
                <a16:creationId xmlns:a16="http://schemas.microsoft.com/office/drawing/2014/main" xmlns=""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19" name="Text Placeholder 3">
            <a:extLst>
              <a:ext uri="{FF2B5EF4-FFF2-40B4-BE49-F238E27FC236}">
                <a16:creationId xmlns:a16="http://schemas.microsoft.com/office/drawing/2014/main" xmlns=""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Text Placeholder 7">
            <a:extLst>
              <a:ext uri="{FF2B5EF4-FFF2-40B4-BE49-F238E27FC236}">
                <a16:creationId xmlns:a16="http://schemas.microsoft.com/office/drawing/2014/main" xmlns="" id="{A9AF2C24-0230-496E-838E-575DE03FCCEE}"/>
              </a:ext>
            </a:extLst>
          </p:cNvPr>
          <p:cNvSpPr>
            <a:spLocks noGrp="1"/>
          </p:cNvSpPr>
          <p:nvPr>
            <p:ph type="body" sz="quarter" idx="14" hasCustomPrompt="1"/>
          </p:nvPr>
        </p:nvSpPr>
        <p:spPr>
          <a:xfrm>
            <a:off x="539877" y="112536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
        <p:nvSpPr>
          <p:cNvPr id="20" name="Content Placeholder 2">
            <a:extLst>
              <a:ext uri="{FF2B5EF4-FFF2-40B4-BE49-F238E27FC236}">
                <a16:creationId xmlns:a16="http://schemas.microsoft.com/office/drawing/2014/main" xmlns="" id="{B240DDDE-A924-42FC-8042-8B730A9BADC8}"/>
              </a:ext>
            </a:extLst>
          </p:cNvPr>
          <p:cNvSpPr>
            <a:spLocks noGrp="1"/>
          </p:cNvSpPr>
          <p:nvPr>
            <p:ph idx="1" hasCustomPrompt="1"/>
          </p:nvPr>
        </p:nvSpPr>
        <p:spPr>
          <a:xfrm>
            <a:off x="539877" y="1589288"/>
            <a:ext cx="5365622" cy="2431435"/>
          </a:xfrm>
        </p:spPr>
        <p:txBody>
          <a:bodyPr>
            <a:spAutoFit/>
          </a:bodyPr>
          <a:lstStyle>
            <a:lvl1pPr marL="228600" indent="-228600">
              <a:buFont typeface="Wingdings" panose="05000000000000000000" pitchFamily="2" charset="2"/>
              <a:buChar char="§"/>
              <a:defRPr sz="1800" b="1">
                <a:solidFill>
                  <a:schemeClr val="accent1"/>
                </a:solidFill>
                <a:latin typeface="Segoe Print" panose="02000600000000000000" pitchFamily="2" charset="0"/>
              </a:defRPr>
            </a:lvl1pPr>
            <a:lvl2pPr marL="502920" indent="-228600">
              <a:buFont typeface="Wingdings" panose="05000000000000000000" pitchFamily="2" charset="2"/>
              <a:buChar char="q"/>
              <a:defRPr sz="1400"/>
            </a:lvl2pPr>
            <a:lvl3pPr marL="548640" indent="0">
              <a:buNone/>
              <a:defRPr/>
            </a:lvl3pPr>
          </a:lstStyle>
          <a:p>
            <a:pPr lvl="0"/>
            <a:r>
              <a:rPr lang="en-US" dirty="0"/>
              <a:t>Edit Bulleted List</a:t>
            </a:r>
          </a:p>
          <a:p>
            <a:pPr lvl="1"/>
            <a:r>
              <a:rPr lang="en-US" dirty="0"/>
              <a:t>Second level</a:t>
            </a:r>
          </a:p>
          <a:p>
            <a:pPr lvl="1"/>
            <a:r>
              <a:rPr lang="en-US" dirty="0"/>
              <a:t>Second level</a:t>
            </a:r>
          </a:p>
          <a:p>
            <a:pPr lvl="1"/>
            <a:r>
              <a:rPr lang="en-US" dirty="0"/>
              <a:t>Second level</a:t>
            </a:r>
          </a:p>
          <a:p>
            <a:pPr lvl="0"/>
            <a:r>
              <a:rPr lang="en-US" dirty="0"/>
              <a:t>Next in List</a:t>
            </a:r>
          </a:p>
          <a:p>
            <a:pPr lvl="1"/>
            <a:r>
              <a:rPr lang="en-US" dirty="0"/>
              <a:t>Second level</a:t>
            </a:r>
          </a:p>
          <a:p>
            <a:pPr lvl="1"/>
            <a:r>
              <a:rPr lang="en-US" dirty="0"/>
              <a:t>Second level</a:t>
            </a:r>
          </a:p>
          <a:p>
            <a:pPr lvl="1"/>
            <a:r>
              <a:rPr lang="en-US" dirty="0"/>
              <a:t>Second level</a:t>
            </a:r>
          </a:p>
        </p:txBody>
      </p:sp>
      <p:sp>
        <p:nvSpPr>
          <p:cNvPr id="21" name="Flowchart: Process 4">
            <a:extLst>
              <a:ext uri="{FF2B5EF4-FFF2-40B4-BE49-F238E27FC236}">
                <a16:creationId xmlns:a16="http://schemas.microsoft.com/office/drawing/2014/main" xmlns="" id="{9F8AE0F2-AB49-49D9-90E9-A0835A05F61E}"/>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xmlns="" id="{E7FCE221-9E76-4D88-B2BC-A98330D82D6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3" name="Title 6">
            <a:extLst>
              <a:ext uri="{FF2B5EF4-FFF2-40B4-BE49-F238E27FC236}">
                <a16:creationId xmlns:a16="http://schemas.microsoft.com/office/drawing/2014/main" xmlns="" id="{5064581A-0AEE-4970-86BB-3DA78692750E}"/>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243469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86728" y="2011145"/>
            <a:ext cx="1819656"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41990" y="1585322"/>
            <a:ext cx="5829300" cy="4107283"/>
          </a:xfrm>
          <a:prstGeom prst="rect">
            <a:avLst/>
          </a:prstGeom>
        </p:spPr>
      </p:pic>
      <p:sp>
        <p:nvSpPr>
          <p:cNvPr id="3" name="Picture Placeholder 2"/>
          <p:cNvSpPr>
            <a:spLocks noGrp="1"/>
          </p:cNvSpPr>
          <p:nvPr>
            <p:ph type="pic" idx="1"/>
          </p:nvPr>
        </p:nvSpPr>
        <p:spPr bwMode="gray">
          <a:xfrm>
            <a:off x="1910171" y="2364583"/>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7E802E30-607E-9F49-A003-049D48B845AC}" type="datetime1">
              <a:t>3/12/18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2312" y="1975104"/>
            <a:ext cx="5248656"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itle 3"/>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62906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a:extLst>
              <a:ext uri="{28A0092B-C50C-407E-A947-70E740481C1C}">
                <a14:useLocalDpi xmlns:a14="http://schemas.microsoft.com/office/drawing/2010/main"/>
              </a:ext>
            </a:extLst>
          </a:blip>
          <a:srcRect r="2901"/>
          <a:stretch/>
        </p:blipFill>
        <p:spPr>
          <a:xfrm rot="5400000">
            <a:off x="5891726" y="1502667"/>
            <a:ext cx="5674025" cy="4117325"/>
          </a:xfrm>
          <a:prstGeom prst="rect">
            <a:avLst/>
          </a:prstGeom>
        </p:spPr>
      </p:pic>
      <p:sp>
        <p:nvSpPr>
          <p:cNvPr id="2" name="Title 1"/>
          <p:cNvSpPr>
            <a:spLocks noGrp="1"/>
          </p:cNvSpPr>
          <p:nvPr>
            <p:ph type="title"/>
          </p:nvPr>
        </p:nvSpPr>
        <p:spPr>
          <a:xfrm>
            <a:off x="531811" y="406400"/>
            <a:ext cx="5943600" cy="889000"/>
          </a:xfrm>
        </p:spPr>
        <p:txBody>
          <a:bodyPr anchor="b"/>
          <a:lstStyle>
            <a:lvl1pPr algn="l">
              <a:defRPr sz="3600" b="0"/>
            </a:lvl1pPr>
          </a:lstStyle>
          <a:p>
            <a:r>
              <a:rPr lang="en-US"/>
              <a:t>Click to edit Master title style</a:t>
            </a:r>
            <a:endParaRPr/>
          </a:p>
        </p:txBody>
      </p:sp>
      <p:sp>
        <p:nvSpPr>
          <p:cNvPr id="5" name="Date Placeholder 4"/>
          <p:cNvSpPr>
            <a:spLocks noGrp="1"/>
          </p:cNvSpPr>
          <p:nvPr>
            <p:ph type="dt" sz="half" idx="10"/>
          </p:nvPr>
        </p:nvSpPr>
        <p:spPr/>
        <p:txBody>
          <a:bodyPr/>
          <a:lstStyle/>
          <a:p>
            <a:fld id="{7F09F771-021C-044A-BB64-28C578CE2048}" type="datetime1">
              <a:t>3/12/18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7061703" y="1013144"/>
            <a:ext cx="3313567"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pic>
        <p:nvPicPr>
          <p:cNvPr id="19" name="Picture 18" descr="Photos, screen captures, graphics can be inserted in a white mobile phone and tablet" title="Android Smartphone and Tablet: Vertical Layout"/>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69956" y="2096382"/>
            <a:ext cx="1819656" cy="3522853"/>
          </a:xfrm>
          <a:prstGeom prst="rect">
            <a:avLst/>
          </a:prstGeom>
        </p:spPr>
      </p:pic>
      <p:sp>
        <p:nvSpPr>
          <p:cNvPr id="20" name="Picture Placeholder 2"/>
          <p:cNvSpPr>
            <a:spLocks noGrp="1"/>
          </p:cNvSpPr>
          <p:nvPr>
            <p:ph type="pic" idx="1"/>
          </p:nvPr>
        </p:nvSpPr>
        <p:spPr bwMode="gray">
          <a:xfrm>
            <a:off x="4093399" y="2449820"/>
            <a:ext cx="157276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extLst>
      <p:ext uri="{BB962C8B-B14F-4D97-AF65-F5344CB8AC3E}">
        <p14:creationId xmlns:p14="http://schemas.microsoft.com/office/powerpoint/2010/main" val="39645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0" y="0"/>
            <a:ext cx="12188825"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nvGrpSpPr>
          <p:cNvPr id="2" name="Group 1"/>
          <p:cNvGrpSpPr/>
          <p:nvPr/>
        </p:nvGrpSpPr>
        <p:grpSpPr>
          <a:xfrm>
            <a:off x="0" y="0"/>
            <a:ext cx="12189399"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
        <p:nvSpPr>
          <p:cNvPr id="5" name="Date Placeholder 4"/>
          <p:cNvSpPr>
            <a:spLocks noGrp="1"/>
          </p:cNvSpPr>
          <p:nvPr>
            <p:ph type="dt" sz="half" idx="10"/>
          </p:nvPr>
        </p:nvSpPr>
        <p:spPr/>
        <p:txBody>
          <a:bodyPr/>
          <a:lstStyle>
            <a:lvl1pPr>
              <a:defRPr>
                <a:solidFill>
                  <a:srgbClr val="5F5F5F"/>
                </a:solidFill>
              </a:defRPr>
            </a:lvl1pPr>
          </a:lstStyle>
          <a:p>
            <a:fld id="{D0F620B7-097F-D148-91D9-2DB76B7B877D}" type="datetime1">
              <a:t>3/12/18</a:t>
            </a:fld>
            <a:endParaRPr/>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sp>
        <p:nvSpPr>
          <p:cNvPr id="22" name="Text Placeholder 12"/>
          <p:cNvSpPr>
            <a:spLocks noGrp="1"/>
          </p:cNvSpPr>
          <p:nvPr>
            <p:ph type="body" sz="quarter" idx="13" hasCustomPrompt="1"/>
          </p:nvPr>
        </p:nvSpPr>
        <p:spPr>
          <a:xfrm>
            <a:off x="760412" y="2666999"/>
            <a:ext cx="502920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text</a:t>
            </a:r>
          </a:p>
        </p:txBody>
      </p:sp>
      <p:sp>
        <p:nvSpPr>
          <p:cNvPr id="3" name="Title 2"/>
          <p:cNvSpPr>
            <a:spLocks noGrp="1"/>
          </p:cNvSpPr>
          <p:nvPr>
            <p:ph type="title" hasCustomPrompt="1"/>
          </p:nvPr>
        </p:nvSpPr>
        <p:spPr>
          <a:xfrm>
            <a:off x="760412" y="609600"/>
            <a:ext cx="5029200" cy="2044700"/>
          </a:xfrm>
        </p:spPr>
        <p:txBody>
          <a:bodyPr/>
          <a:lstStyle>
            <a:lvl1pPr>
              <a:defRPr sz="13800" b="1"/>
            </a:lvl1pPr>
          </a:lstStyle>
          <a:p>
            <a:r>
              <a:t>XX</a:t>
            </a:r>
          </a:p>
        </p:txBody>
      </p:sp>
      <p:pic>
        <p:nvPicPr>
          <p:cNvPr id="16" name="Picture 15" descr="Oracle logo in white on red staging background" title="Oracle red badge logo"/>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
        <p:nvSpPr>
          <p:cNvPr id="15" name="TextBox 14"/>
          <p:cNvSpPr txBox="1"/>
          <p:nvPr userDrawn="1"/>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2017, Oracle and/or its affiliates. All rights reserved.  |</a:t>
            </a:r>
          </a:p>
        </p:txBody>
      </p:sp>
    </p:spTree>
    <p:extLst>
      <p:ext uri="{BB962C8B-B14F-4D97-AF65-F5344CB8AC3E}">
        <p14:creationId xmlns:p14="http://schemas.microsoft.com/office/powerpoint/2010/main" val="138181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A0D2F4-4279-D545-9F60-257F047C54E6}" type="datetime1">
              <a:t>3/12/18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97889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98A985-6223-DD42-9E18-49B17F319CCA}" type="datetime1">
              <a:t>3/12/18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812" y="1371600"/>
            <a:ext cx="11125200"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812" y="2514600"/>
            <a:ext cx="11125200" cy="2286000"/>
          </a:xfrm>
          <a:prstGeom prst="rect">
            <a:avLst/>
          </a:prstGeom>
          <a:noFill/>
        </p:spPr>
        <p:txBody>
          <a:bodyPr wrap="square" lIns="0" tIns="0" rIns="0" bIns="0" rtlCol="0" anchor="t">
            <a:noAutofit/>
          </a:bodyPr>
          <a:lstStyle/>
          <a:p>
            <a:pPr>
              <a:lnSpc>
                <a:spcPct val="90000"/>
              </a:lnSpc>
            </a:pPr>
            <a:r>
              <a:rPr sz="240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358871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219916" y="1722238"/>
            <a:ext cx="7748992" cy="2950267"/>
          </a:xfrm>
          <a:prstGeom prst="rect">
            <a:avLst/>
          </a:prstGeom>
        </p:spPr>
      </p:pic>
      <p:sp>
        <p:nvSpPr>
          <p:cNvPr id="2" name="Date Placeholder 1"/>
          <p:cNvSpPr>
            <a:spLocks noGrp="1"/>
          </p:cNvSpPr>
          <p:nvPr>
            <p:ph type="dt" sz="half" idx="10"/>
          </p:nvPr>
        </p:nvSpPr>
        <p:spPr/>
        <p:txBody>
          <a:bodyPr/>
          <a:lstStyle/>
          <a:p>
            <a:fld id="{7D07F16A-7BA6-2440-AC0F-C75259CE99C6}" type="datetime1">
              <a:t>3/12/18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70913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3822128" y="2843826"/>
            <a:ext cx="4544568" cy="569547"/>
          </a:xfrm>
          <a:prstGeom prst="rect">
            <a:avLst/>
          </a:prstGeom>
        </p:spPr>
      </p:pic>
      <p:grpSp>
        <p:nvGrpSpPr>
          <p:cNvPr id="10" name="Group 9"/>
          <p:cNvGrpSpPr/>
          <p:nvPr/>
        </p:nvGrpSpPr>
        <p:grpSpPr>
          <a:xfrm>
            <a:off x="0" y="0"/>
            <a:ext cx="12189398"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106575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a:xfrm>
            <a:off x="531151" y="1524001"/>
            <a:ext cx="11126522" cy="44196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E163461E-F19F-0245-B8FB-B0739365A1E7}" type="datetime1">
              <a:t>3/12/18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D4EAF17A-378C-49D5-A479-C71FF9D7F1E7}" type="slidenum">
              <a:rPr/>
              <a:t>‹#›</a:t>
            </a:fld>
            <a:endParaRPr/>
          </a:p>
        </p:txBody>
      </p:sp>
    </p:spTree>
    <p:extLst>
      <p:ext uri="{BB962C8B-B14F-4D97-AF65-F5344CB8AC3E}">
        <p14:creationId xmlns:p14="http://schemas.microsoft.com/office/powerpoint/2010/main" val="386218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5413" y="533400"/>
            <a:ext cx="1371600" cy="5410200"/>
          </a:xfrm>
        </p:spPr>
        <p:txBody>
          <a:bodyPr vert="eaVert"/>
          <a:lstStyle>
            <a:lvl1pPr>
              <a:defRPr/>
            </a:lvl1pPr>
          </a:lstStyle>
          <a:p>
            <a:r>
              <a:rPr lang="en-US"/>
              <a:t>Click to edit Master title style</a:t>
            </a:r>
            <a:endParaRPr/>
          </a:p>
        </p:txBody>
      </p:sp>
      <p:sp>
        <p:nvSpPr>
          <p:cNvPr id="3" name="Vertical Text Placeholder 2"/>
          <p:cNvSpPr>
            <a:spLocks noGrp="1"/>
          </p:cNvSpPr>
          <p:nvPr>
            <p:ph type="body" orient="vert" idx="1"/>
          </p:nvPr>
        </p:nvSpPr>
        <p:spPr>
          <a:xfrm>
            <a:off x="531813" y="533400"/>
            <a:ext cx="9524999"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878C17B0-E879-3643-ACAE-3A5DA72F990D}" type="datetime1">
              <a:t>3/12/18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6" name="Text Placeholder 7">
            <a:extLst>
              <a:ext uri="{FF2B5EF4-FFF2-40B4-BE49-F238E27FC236}">
                <a16:creationId xmlns:a16="http://schemas.microsoft.com/office/drawing/2014/main" xmlns="" id="{A9AF2C24-0230-496E-838E-575DE03FCCEE}"/>
              </a:ext>
            </a:extLst>
          </p:cNvPr>
          <p:cNvSpPr>
            <a:spLocks noGrp="1"/>
          </p:cNvSpPr>
          <p:nvPr>
            <p:ph type="body" sz="quarter" idx="14" hasCustomPrompt="1"/>
          </p:nvPr>
        </p:nvSpPr>
        <p:spPr>
          <a:xfrm>
            <a:off x="539877" y="112536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Tree>
    <p:extLst>
      <p:ext uri="{BB962C8B-B14F-4D97-AF65-F5344CB8AC3E}">
        <p14:creationId xmlns:p14="http://schemas.microsoft.com/office/powerpoint/2010/main" val="143830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295FF18-4162-40B6-B16E-D96720284DCB}"/>
              </a:ext>
            </a:extLst>
          </p:cNvPr>
          <p:cNvSpPr/>
          <p:nvPr userDrawn="1"/>
        </p:nvSpPr>
        <p:spPr bwMode="gray">
          <a:xfrm>
            <a:off x="0" y="-30137"/>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xmlns=""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3">
            <a:extLst>
              <a:ext uri="{FF2B5EF4-FFF2-40B4-BE49-F238E27FC236}">
                <a16:creationId xmlns:a16="http://schemas.microsoft.com/office/drawing/2014/main" xmlns=""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16" name="Text Placeholder 7">
            <a:extLst>
              <a:ext uri="{FF2B5EF4-FFF2-40B4-BE49-F238E27FC236}">
                <a16:creationId xmlns:a16="http://schemas.microsoft.com/office/drawing/2014/main" xmlns="" id="{A9AF2C24-0230-496E-838E-575DE03FCCEE}"/>
              </a:ext>
            </a:extLst>
          </p:cNvPr>
          <p:cNvSpPr>
            <a:spLocks noGrp="1"/>
          </p:cNvSpPr>
          <p:nvPr>
            <p:ph type="body" sz="quarter" idx="14" hasCustomPrompt="1"/>
          </p:nvPr>
        </p:nvSpPr>
        <p:spPr>
          <a:xfrm>
            <a:off x="3073527" y="1125367"/>
            <a:ext cx="2298573" cy="193899"/>
          </a:xfrm>
        </p:spPr>
        <p:txBody>
          <a:bodyPr>
            <a:spAutoFit/>
          </a:bodyPr>
          <a:lstStyle>
            <a:lvl1pPr marL="1588" indent="0">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default size text (14 </a:t>
            </a:r>
            <a:r>
              <a:rPr lang="en-US" dirty="0" err="1"/>
              <a:t>pt</a:t>
            </a:r>
            <a:r>
              <a:rPr lang="en-US" dirty="0"/>
              <a:t>)</a:t>
            </a:r>
          </a:p>
        </p:txBody>
      </p:sp>
      <p:sp>
        <p:nvSpPr>
          <p:cNvPr id="2" name="Rectangle 1">
            <a:extLst>
              <a:ext uri="{FF2B5EF4-FFF2-40B4-BE49-F238E27FC236}">
                <a16:creationId xmlns:a16="http://schemas.microsoft.com/office/drawing/2014/main" xmlns="" id="{1D8ECA1B-2D1A-4AD9-9B04-2CDDB10F178B}"/>
              </a:ext>
            </a:extLst>
          </p:cNvPr>
          <p:cNvSpPr/>
          <p:nvPr userDrawn="1"/>
        </p:nvSpPr>
        <p:spPr bwMode="gray">
          <a:xfrm>
            <a:off x="0" y="917235"/>
            <a:ext cx="2771776" cy="5940765"/>
          </a:xfrm>
          <a:prstGeom prst="rect">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7" name="Picture 16" descr="Oracle logo in white on red staging background" title="Oracle red badge logo">
            <a:extLst>
              <a:ext uri="{FF2B5EF4-FFF2-40B4-BE49-F238E27FC236}">
                <a16:creationId xmlns:a16="http://schemas.microsoft.com/office/drawing/2014/main" xmlns=""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3" name="Rectangle 2">
            <a:extLst>
              <a:ext uri="{FF2B5EF4-FFF2-40B4-BE49-F238E27FC236}">
                <a16:creationId xmlns:a16="http://schemas.microsoft.com/office/drawing/2014/main" xmlns="" id="{12B477F5-872F-4730-9DBA-A87DFEF55497}"/>
              </a:ext>
            </a:extLst>
          </p:cNvPr>
          <p:cNvSpPr/>
          <p:nvPr userDrawn="1"/>
        </p:nvSpPr>
        <p:spPr bwMode="gray">
          <a:xfrm>
            <a:off x="-2" y="917236"/>
            <a:ext cx="2771778" cy="1168740"/>
          </a:xfrm>
          <a:prstGeom prst="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Text Placeholder 7">
            <a:extLst>
              <a:ext uri="{FF2B5EF4-FFF2-40B4-BE49-F238E27FC236}">
                <a16:creationId xmlns:a16="http://schemas.microsoft.com/office/drawing/2014/main" xmlns="" id="{96E0E078-901C-4408-9D40-E6663262032E}"/>
              </a:ext>
            </a:extLst>
          </p:cNvPr>
          <p:cNvSpPr>
            <a:spLocks noGrp="1"/>
          </p:cNvSpPr>
          <p:nvPr>
            <p:ph type="body" sz="quarter" idx="15" hasCustomPrompt="1"/>
          </p:nvPr>
        </p:nvSpPr>
        <p:spPr>
          <a:xfrm>
            <a:off x="113538" y="1115680"/>
            <a:ext cx="2515362" cy="664797"/>
          </a:xfrm>
        </p:spPr>
        <p:txBody>
          <a:bodyPr wrap="square">
            <a:spAutoFit/>
          </a:bodyPr>
          <a:lstStyle>
            <a:lvl1pPr marL="1588" indent="0" algn="ctr">
              <a:spcBef>
                <a:spcPts val="0"/>
              </a:spcBef>
              <a:buNone/>
              <a:defRPr sz="2400" i="0">
                <a:solidFill>
                  <a:schemeClr val="accent4">
                    <a:lumMod val="20000"/>
                    <a:lumOff val="80000"/>
                  </a:schemeClr>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Side </a:t>
            </a:r>
            <a:br>
              <a:rPr lang="en-US" dirty="0"/>
            </a:br>
            <a:r>
              <a:rPr lang="en-US" dirty="0"/>
              <a:t>Bar Title</a:t>
            </a:r>
          </a:p>
        </p:txBody>
      </p:sp>
      <p:sp>
        <p:nvSpPr>
          <p:cNvPr id="21" name="Content Placeholder 2">
            <a:extLst>
              <a:ext uri="{FF2B5EF4-FFF2-40B4-BE49-F238E27FC236}">
                <a16:creationId xmlns:a16="http://schemas.microsoft.com/office/drawing/2014/main" xmlns="" id="{CD3799B5-EEFC-4159-B3A6-0CF4E8595860}"/>
              </a:ext>
            </a:extLst>
          </p:cNvPr>
          <p:cNvSpPr>
            <a:spLocks noGrp="1"/>
          </p:cNvSpPr>
          <p:nvPr>
            <p:ph idx="16" hasCustomPrompt="1"/>
          </p:nvPr>
        </p:nvSpPr>
        <p:spPr>
          <a:xfrm>
            <a:off x="147830" y="2384021"/>
            <a:ext cx="2552507" cy="1363450"/>
          </a:xfrm>
        </p:spPr>
        <p:txBody>
          <a:bodyPr wrap="square">
            <a:spAutoFit/>
          </a:bodyPr>
          <a:lstStyle>
            <a:lvl1pPr marL="228600" indent="-228600">
              <a:spcBef>
                <a:spcPts val="2400"/>
              </a:spcBef>
              <a:buClr>
                <a:schemeClr val="accent1"/>
              </a:buClr>
              <a:buFont typeface="Wingdings" panose="05000000000000000000" pitchFamily="2" charset="2"/>
              <a:buChar char="§"/>
              <a:defRPr sz="1800" b="1">
                <a:solidFill>
                  <a:schemeClr val="tx1"/>
                </a:solidFill>
                <a:latin typeface="+mn-lt"/>
              </a:defRPr>
            </a:lvl1pPr>
            <a:lvl2pPr marL="502920" indent="-228600">
              <a:buFont typeface="Wingdings" panose="05000000000000000000" pitchFamily="2" charset="2"/>
              <a:buChar char="q"/>
              <a:defRPr sz="1400"/>
            </a:lvl2pPr>
            <a:lvl3pPr marL="548640" indent="0">
              <a:buNone/>
              <a:defRPr/>
            </a:lvl3pPr>
          </a:lstStyle>
          <a:p>
            <a:pPr lvl="0"/>
            <a:r>
              <a:rPr lang="en-US" dirty="0"/>
              <a:t>Edit Side Bar List</a:t>
            </a:r>
          </a:p>
          <a:p>
            <a:pPr lvl="0"/>
            <a:r>
              <a:rPr lang="en-US" dirty="0"/>
              <a:t>Edit Side Bar List</a:t>
            </a:r>
          </a:p>
          <a:p>
            <a:pPr lvl="0"/>
            <a:r>
              <a:rPr lang="en-US" dirty="0"/>
              <a:t>Edit Side Bar List</a:t>
            </a:r>
          </a:p>
        </p:txBody>
      </p:sp>
      <p:sp>
        <p:nvSpPr>
          <p:cNvPr id="22" name="Flowchart: Process 4">
            <a:extLst>
              <a:ext uri="{FF2B5EF4-FFF2-40B4-BE49-F238E27FC236}">
                <a16:creationId xmlns:a16="http://schemas.microsoft.com/office/drawing/2014/main" xmlns="" id="{BD713D01-FF0A-474E-BE7E-8023C2566C2C}"/>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3" name="Picture 22">
            <a:extLst>
              <a:ext uri="{FF2B5EF4-FFF2-40B4-BE49-F238E27FC236}">
                <a16:creationId xmlns:a16="http://schemas.microsoft.com/office/drawing/2014/main" xmlns="" id="{E3812C82-5CBD-41EE-93CD-6FFB781D1DB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4" name="Title 6">
            <a:extLst>
              <a:ext uri="{FF2B5EF4-FFF2-40B4-BE49-F238E27FC236}">
                <a16:creationId xmlns:a16="http://schemas.microsoft.com/office/drawing/2014/main" xmlns="" id="{E95F6266-20A2-4502-8A0B-54A4B72ADF5C}"/>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915332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295FF18-4162-40B6-B16E-D96720284DCB}"/>
              </a:ext>
            </a:extLst>
          </p:cNvPr>
          <p:cNvSpPr/>
          <p:nvPr userDrawn="1"/>
        </p:nvSpPr>
        <p:spPr bwMode="gray">
          <a:xfrm>
            <a:off x="0" y="-30137"/>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Rectangle 5">
            <a:extLst>
              <a:ext uri="{FF2B5EF4-FFF2-40B4-BE49-F238E27FC236}">
                <a16:creationId xmlns:a16="http://schemas.microsoft.com/office/drawing/2014/main" xmlns="" id="{8B21D883-DBDA-4F92-949E-B1A624881E39}"/>
              </a:ext>
            </a:extLst>
          </p:cNvPr>
          <p:cNvSpPr/>
          <p:nvPr userDrawn="1"/>
        </p:nvSpPr>
        <p:spPr>
          <a:xfrm>
            <a:off x="0" y="-30137"/>
            <a:ext cx="12192001" cy="9473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Placeholder 3">
            <a:extLst>
              <a:ext uri="{FF2B5EF4-FFF2-40B4-BE49-F238E27FC236}">
                <a16:creationId xmlns:a16="http://schemas.microsoft.com/office/drawing/2014/main" xmlns="" id="{2B118F0A-81CD-42BC-A6E7-1BF83E4DB1EB}"/>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 name="Rectangle 1">
            <a:extLst>
              <a:ext uri="{FF2B5EF4-FFF2-40B4-BE49-F238E27FC236}">
                <a16:creationId xmlns:a16="http://schemas.microsoft.com/office/drawing/2014/main" xmlns="" id="{1D8ECA1B-2D1A-4AD9-9B04-2CDDB10F178B}"/>
              </a:ext>
            </a:extLst>
          </p:cNvPr>
          <p:cNvSpPr/>
          <p:nvPr userDrawn="1"/>
        </p:nvSpPr>
        <p:spPr bwMode="gray">
          <a:xfrm>
            <a:off x="0" y="917235"/>
            <a:ext cx="2771776" cy="5940765"/>
          </a:xfrm>
          <a:prstGeom prst="rect">
            <a:avLst/>
          </a:prstGeom>
          <a:solidFill>
            <a:schemeClr val="bg1">
              <a:lumMod val="9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7" name="Picture 16" descr="Oracle logo in white on red staging background" title="Oracle red badge logo">
            <a:extLst>
              <a:ext uri="{FF2B5EF4-FFF2-40B4-BE49-F238E27FC236}">
                <a16:creationId xmlns:a16="http://schemas.microsoft.com/office/drawing/2014/main" xmlns="" id="{4F17650A-2542-4CA2-B19E-CE995ED308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21" name="Content Placeholder 2">
            <a:extLst>
              <a:ext uri="{FF2B5EF4-FFF2-40B4-BE49-F238E27FC236}">
                <a16:creationId xmlns:a16="http://schemas.microsoft.com/office/drawing/2014/main" xmlns="" id="{CD3799B5-EEFC-4159-B3A6-0CF4E8595860}"/>
              </a:ext>
            </a:extLst>
          </p:cNvPr>
          <p:cNvSpPr>
            <a:spLocks noGrp="1"/>
          </p:cNvSpPr>
          <p:nvPr>
            <p:ph idx="16" hasCustomPrompt="1"/>
          </p:nvPr>
        </p:nvSpPr>
        <p:spPr>
          <a:xfrm>
            <a:off x="147830" y="2384021"/>
            <a:ext cx="2552507" cy="1363450"/>
          </a:xfrm>
        </p:spPr>
        <p:txBody>
          <a:bodyPr wrap="square">
            <a:spAutoFit/>
          </a:bodyPr>
          <a:lstStyle>
            <a:lvl1pPr marL="228600" indent="-228600">
              <a:spcBef>
                <a:spcPts val="2400"/>
              </a:spcBef>
              <a:buClr>
                <a:schemeClr val="accent1"/>
              </a:buClr>
              <a:buFont typeface="Wingdings" panose="05000000000000000000" pitchFamily="2" charset="2"/>
              <a:buChar char="§"/>
              <a:defRPr sz="1800" b="1">
                <a:solidFill>
                  <a:schemeClr val="tx1"/>
                </a:solidFill>
                <a:latin typeface="+mn-lt"/>
              </a:defRPr>
            </a:lvl1pPr>
            <a:lvl2pPr marL="502920" indent="-228600">
              <a:buFont typeface="Wingdings" panose="05000000000000000000" pitchFamily="2" charset="2"/>
              <a:buChar char="q"/>
              <a:defRPr sz="1400"/>
            </a:lvl2pPr>
            <a:lvl3pPr marL="548640" indent="0">
              <a:buNone/>
              <a:defRPr/>
            </a:lvl3pPr>
          </a:lstStyle>
          <a:p>
            <a:pPr lvl="0"/>
            <a:r>
              <a:rPr lang="en-US" dirty="0"/>
              <a:t>Edit Side Bar List</a:t>
            </a:r>
          </a:p>
          <a:p>
            <a:pPr lvl="0"/>
            <a:r>
              <a:rPr lang="en-US" dirty="0"/>
              <a:t>Edit Side Bar List</a:t>
            </a:r>
          </a:p>
          <a:p>
            <a:pPr lvl="0"/>
            <a:r>
              <a:rPr lang="en-US" dirty="0"/>
              <a:t>Edit Side Bar List</a:t>
            </a:r>
          </a:p>
        </p:txBody>
      </p:sp>
      <p:sp>
        <p:nvSpPr>
          <p:cNvPr id="20" name="Rectangle 19">
            <a:extLst>
              <a:ext uri="{FF2B5EF4-FFF2-40B4-BE49-F238E27FC236}">
                <a16:creationId xmlns:a16="http://schemas.microsoft.com/office/drawing/2014/main" xmlns="" id="{571689DD-0B5E-4975-A6AD-BB6B19E475FE}"/>
              </a:ext>
            </a:extLst>
          </p:cNvPr>
          <p:cNvSpPr/>
          <p:nvPr userDrawn="1"/>
        </p:nvSpPr>
        <p:spPr>
          <a:xfrm>
            <a:off x="-1" y="928322"/>
            <a:ext cx="12192001" cy="698548"/>
          </a:xfrm>
          <a:prstGeom prst="rect">
            <a:avLst/>
          </a:prstGeom>
          <a:solidFill>
            <a:schemeClr val="bg1"/>
          </a:solidFill>
          <a:ln>
            <a:noFill/>
          </a:ln>
          <a:effectLst>
            <a:outerShdw blurRad="889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12">
            <a:extLst>
              <a:ext uri="{FF2B5EF4-FFF2-40B4-BE49-F238E27FC236}">
                <a16:creationId xmlns:a16="http://schemas.microsoft.com/office/drawing/2014/main" xmlns="" id="{ADB5A480-5872-4A88-BB9A-2DA416E4C11F}"/>
              </a:ext>
            </a:extLst>
          </p:cNvPr>
          <p:cNvSpPr>
            <a:spLocks noGrp="1"/>
          </p:cNvSpPr>
          <p:nvPr>
            <p:ph type="body" sz="quarter" idx="13" hasCustomPrompt="1"/>
          </p:nvPr>
        </p:nvSpPr>
        <p:spPr>
          <a:xfrm>
            <a:off x="3027364" y="1139096"/>
            <a:ext cx="8840787" cy="276999"/>
          </a:xfrm>
        </p:spPr>
        <p:txBody>
          <a:bodyPr wrap="square" anchor="ctr">
            <a:spAutoFit/>
          </a:bodyPr>
          <a:lstStyle>
            <a:lvl1pPr marL="1588" indent="0" algn="ctr">
              <a:spcBef>
                <a:spcPts val="0"/>
              </a:spcBef>
              <a:buFontTx/>
              <a:buNone/>
              <a:defRPr sz="2000" b="0" baseline="0">
                <a:solidFill>
                  <a:schemeClr val="accent1"/>
                </a:solidFill>
                <a:latin typeface="Segoe UI Light" panose="020B0502040204020203" pitchFamily="34" charset="0"/>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lang="en-US" dirty="0"/>
              <a:t>Click to edit Chart Title</a:t>
            </a:r>
            <a:endParaRPr dirty="0"/>
          </a:p>
        </p:txBody>
      </p:sp>
      <p:sp>
        <p:nvSpPr>
          <p:cNvPr id="3" name="Rectangle 2">
            <a:extLst>
              <a:ext uri="{FF2B5EF4-FFF2-40B4-BE49-F238E27FC236}">
                <a16:creationId xmlns:a16="http://schemas.microsoft.com/office/drawing/2014/main" xmlns="" id="{12B477F5-872F-4730-9DBA-A87DFEF55497}"/>
              </a:ext>
            </a:extLst>
          </p:cNvPr>
          <p:cNvSpPr/>
          <p:nvPr userDrawn="1"/>
        </p:nvSpPr>
        <p:spPr bwMode="gray">
          <a:xfrm>
            <a:off x="-2" y="917236"/>
            <a:ext cx="2771778" cy="1168740"/>
          </a:xfrm>
          <a:prstGeom prst="rect">
            <a:avLst/>
          </a:prstGeom>
          <a:solidFill>
            <a:schemeClr val="accent4"/>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Text Placeholder 7">
            <a:extLst>
              <a:ext uri="{FF2B5EF4-FFF2-40B4-BE49-F238E27FC236}">
                <a16:creationId xmlns:a16="http://schemas.microsoft.com/office/drawing/2014/main" xmlns="" id="{96E0E078-901C-4408-9D40-E6663262032E}"/>
              </a:ext>
            </a:extLst>
          </p:cNvPr>
          <p:cNvSpPr>
            <a:spLocks noGrp="1"/>
          </p:cNvSpPr>
          <p:nvPr>
            <p:ph type="body" sz="quarter" idx="15" hasCustomPrompt="1"/>
          </p:nvPr>
        </p:nvSpPr>
        <p:spPr>
          <a:xfrm>
            <a:off x="113538" y="1115680"/>
            <a:ext cx="2515362" cy="664797"/>
          </a:xfrm>
        </p:spPr>
        <p:txBody>
          <a:bodyPr wrap="square">
            <a:spAutoFit/>
          </a:bodyPr>
          <a:lstStyle>
            <a:lvl1pPr marL="1588" indent="0" algn="ctr">
              <a:spcBef>
                <a:spcPts val="0"/>
              </a:spcBef>
              <a:buNone/>
              <a:defRPr sz="2400" i="0">
                <a:solidFill>
                  <a:schemeClr val="accent4">
                    <a:lumMod val="20000"/>
                    <a:lumOff val="80000"/>
                  </a:schemeClr>
                </a:solidFill>
                <a:latin typeface="Segoe Print" panose="02000600000000000000" pitchFamily="2" charset="0"/>
              </a:defRPr>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Edit Side </a:t>
            </a:r>
            <a:br>
              <a:rPr lang="en-US" dirty="0"/>
            </a:br>
            <a:r>
              <a:rPr lang="en-US" dirty="0"/>
              <a:t>Bar Title</a:t>
            </a:r>
          </a:p>
        </p:txBody>
      </p:sp>
      <p:sp>
        <p:nvSpPr>
          <p:cNvPr id="23" name="Text Placeholder 7">
            <a:extLst>
              <a:ext uri="{FF2B5EF4-FFF2-40B4-BE49-F238E27FC236}">
                <a16:creationId xmlns:a16="http://schemas.microsoft.com/office/drawing/2014/main" xmlns="" id="{5DD59BBA-AE1F-48F7-AE55-88B09621BE7D}"/>
              </a:ext>
            </a:extLst>
          </p:cNvPr>
          <p:cNvSpPr>
            <a:spLocks noGrp="1"/>
          </p:cNvSpPr>
          <p:nvPr>
            <p:ph type="body" sz="quarter" idx="14" hasCustomPrompt="1"/>
          </p:nvPr>
        </p:nvSpPr>
        <p:spPr>
          <a:xfrm>
            <a:off x="6332601" y="3686268"/>
            <a:ext cx="2298573" cy="193899"/>
          </a:xfrm>
        </p:spPr>
        <p:txBody>
          <a:bodyPr>
            <a:spAutoFit/>
          </a:bodyPr>
          <a:lstStyle>
            <a:lvl1pPr marL="1588" indent="0" algn="ctr">
              <a:spcBef>
                <a:spcPts val="2400"/>
              </a:spcBef>
              <a:buNone/>
              <a:defRPr sz="1400"/>
            </a:lvl1pPr>
            <a:lvl2pPr marL="1588" indent="0">
              <a:spcBef>
                <a:spcPts val="2400"/>
              </a:spcBef>
              <a:buNone/>
              <a:defRPr sz="2400"/>
            </a:lvl2pPr>
            <a:lvl3pPr marL="1588" indent="0">
              <a:spcBef>
                <a:spcPts val="2400"/>
              </a:spcBef>
              <a:buNone/>
              <a:defRPr sz="1800"/>
            </a:lvl3pPr>
            <a:lvl4pPr marL="1588" indent="0">
              <a:spcBef>
                <a:spcPts val="2400"/>
              </a:spcBef>
              <a:buNone/>
              <a:defRPr sz="1400"/>
            </a:lvl4pPr>
            <a:lvl5pPr marL="1588" indent="0">
              <a:spcBef>
                <a:spcPts val="2400"/>
              </a:spcBef>
              <a:buNone/>
              <a:defRPr sz="11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dirty="0"/>
              <a:t>Add picture, charts, drawings</a:t>
            </a:r>
          </a:p>
        </p:txBody>
      </p:sp>
      <p:sp>
        <p:nvSpPr>
          <p:cNvPr id="25" name="Flowchart: Process 4">
            <a:extLst>
              <a:ext uri="{FF2B5EF4-FFF2-40B4-BE49-F238E27FC236}">
                <a16:creationId xmlns:a16="http://schemas.microsoft.com/office/drawing/2014/main" xmlns="" id="{C0A27911-FD94-49F2-A237-FA545F2FBD2F}"/>
              </a:ext>
            </a:extLst>
          </p:cNvPr>
          <p:cNvSpPr/>
          <p:nvPr userDrawn="1"/>
        </p:nvSpPr>
        <p:spPr>
          <a:xfrm>
            <a:off x="0" y="-25177"/>
            <a:ext cx="5307496" cy="80043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xmlns="" id="{A3BA7653-01B4-44B7-A691-531E9624583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7" name="Title 6">
            <a:extLst>
              <a:ext uri="{FF2B5EF4-FFF2-40B4-BE49-F238E27FC236}">
                <a16:creationId xmlns:a16="http://schemas.microsoft.com/office/drawing/2014/main" xmlns="" id="{315B2C8C-339D-4D41-8D79-4519A2F2FEE9}"/>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351244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5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20" name="Picture 19">
            <a:extLst>
              <a:ext uri="{FF2B5EF4-FFF2-40B4-BE49-F238E27FC236}">
                <a16:creationId xmlns:a16="http://schemas.microsoft.com/office/drawing/2014/main" xmlns="" id="{D83DF109-DB23-4BAE-AE9F-979749E2E0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3104"/>
          <a:stretch/>
        </p:blipFill>
        <p:spPr>
          <a:xfrm>
            <a:off x="0" y="-34723"/>
            <a:ext cx="12192000" cy="6944812"/>
          </a:xfrm>
          <a:prstGeom prst="rect">
            <a:avLst/>
          </a:prstGeom>
        </p:spPr>
      </p:pic>
      <p:sp>
        <p:nvSpPr>
          <p:cNvPr id="4" name="Footer Placeholder 3"/>
          <p:cNvSpPr>
            <a:spLocks noGrp="1"/>
          </p:cNvSpPr>
          <p:nvPr>
            <p:ph type="ftr" sz="quarter" idx="11"/>
          </p:nvPr>
        </p:nvSpPr>
        <p:spPr/>
        <p:txBody>
          <a:bodyPr/>
          <a:lstStyle>
            <a:lvl1pPr>
              <a:defRPr>
                <a:solidFill>
                  <a:schemeClr val="bg1">
                    <a:lumMod val="85000"/>
                  </a:schemeClr>
                </a:solidFill>
              </a:defRPr>
            </a:lvl1p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lvl1pPr>
              <a:defRPr>
                <a:solidFill>
                  <a:schemeClr val="bg1">
                    <a:lumMod val="85000"/>
                  </a:schemeClr>
                </a:solidFill>
              </a:defRPr>
            </a:lvl1pPr>
          </a:lstStyle>
          <a:p>
            <a:fld id="{C51EAA63-D034-42AE-91FA-B13B9518C7BE}" type="slidenum">
              <a:rPr lang="en-US" smtClean="0"/>
              <a:pPr/>
              <a:t>‹#›</a:t>
            </a:fld>
            <a:endParaRPr lang="en-US"/>
          </a:p>
        </p:txBody>
      </p:sp>
      <p:sp>
        <p:nvSpPr>
          <p:cNvPr id="25" name="Rectangle 24">
            <a:extLst>
              <a:ext uri="{FF2B5EF4-FFF2-40B4-BE49-F238E27FC236}">
                <a16:creationId xmlns:a16="http://schemas.microsoft.com/office/drawing/2014/main" xmlns="" id="{91F151A5-C509-468B-8F05-B0DE7E928235}"/>
              </a:ext>
            </a:extLst>
          </p:cNvPr>
          <p:cNvSpPr/>
          <p:nvPr userDrawn="1"/>
        </p:nvSpPr>
        <p:spPr>
          <a:xfrm>
            <a:off x="0" y="-52089"/>
            <a:ext cx="12202401" cy="6910089"/>
          </a:xfrm>
          <a:prstGeom prst="rect">
            <a:avLst/>
          </a:prstGeom>
          <a:solidFill>
            <a:sysClr val="windowText" lastClr="000000">
              <a:alpha val="7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descr="Oracle logo in white on red staging background" title="Oracle red badge logo">
            <a:extLst>
              <a:ext uri="{FF2B5EF4-FFF2-40B4-BE49-F238E27FC236}">
                <a16:creationId xmlns:a16="http://schemas.microsoft.com/office/drawing/2014/main" xmlns=""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28" name="Flowchart: Process 4">
            <a:extLst>
              <a:ext uri="{FF2B5EF4-FFF2-40B4-BE49-F238E27FC236}">
                <a16:creationId xmlns:a16="http://schemas.microsoft.com/office/drawing/2014/main" xmlns="" id="{BA2AC57E-971B-44A2-87FD-EE436FEED5EE}"/>
              </a:ext>
            </a:extLst>
          </p:cNvPr>
          <p:cNvSpPr/>
          <p:nvPr userDrawn="1"/>
        </p:nvSpPr>
        <p:spPr>
          <a:xfrm>
            <a:off x="0" y="-35117"/>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9" name="Picture 28">
            <a:extLst>
              <a:ext uri="{FF2B5EF4-FFF2-40B4-BE49-F238E27FC236}">
                <a16:creationId xmlns:a16="http://schemas.microsoft.com/office/drawing/2014/main" xmlns="" id="{F2F4DE1C-EC4B-4634-B2C0-DB4E81396CE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14" name="Title 6">
            <a:extLst>
              <a:ext uri="{FF2B5EF4-FFF2-40B4-BE49-F238E27FC236}">
                <a16:creationId xmlns:a16="http://schemas.microsoft.com/office/drawing/2014/main" xmlns="" id="{C19A6835-1DE8-413E-A016-B6CE5D2A8E65}"/>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93082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295FF18-4162-40B6-B16E-D96720284DCB}"/>
              </a:ext>
            </a:extLst>
          </p:cNvPr>
          <p:cNvSpPr/>
          <p:nvPr userDrawn="1"/>
        </p:nvSpPr>
        <p:spPr bwMode="gray">
          <a:xfrm>
            <a:off x="-1" y="-15238"/>
            <a:ext cx="12192001" cy="68732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6" name="Picture 15">
            <a:extLst>
              <a:ext uri="{FF2B5EF4-FFF2-40B4-BE49-F238E27FC236}">
                <a16:creationId xmlns:a16="http://schemas.microsoft.com/office/drawing/2014/main" xmlns="" id="{B0D96023-0361-4E53-A469-27B9611B1A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539" t="19206" b="1164"/>
          <a:stretch/>
        </p:blipFill>
        <p:spPr>
          <a:xfrm>
            <a:off x="5918" y="-5715"/>
            <a:ext cx="12215598" cy="6873239"/>
          </a:xfrm>
          <a:prstGeom prst="rect">
            <a:avLst/>
          </a:prstGeom>
        </p:spPr>
      </p:pic>
      <p:sp>
        <p:nvSpPr>
          <p:cNvPr id="21" name="Rectangle 20">
            <a:extLst>
              <a:ext uri="{FF2B5EF4-FFF2-40B4-BE49-F238E27FC236}">
                <a16:creationId xmlns:a16="http://schemas.microsoft.com/office/drawing/2014/main" xmlns="" id="{655FC14A-A40D-49BC-BEF9-D727E2BF70BD}"/>
              </a:ext>
            </a:extLst>
          </p:cNvPr>
          <p:cNvSpPr/>
          <p:nvPr userDrawn="1"/>
        </p:nvSpPr>
        <p:spPr>
          <a:xfrm>
            <a:off x="0" y="-17496"/>
            <a:ext cx="12233706" cy="6886576"/>
          </a:xfrm>
          <a:prstGeom prst="rect">
            <a:avLst/>
          </a:prstGeom>
          <a:solidFill>
            <a:schemeClr val="tx1">
              <a:lumMod val="50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xmlns="" id="{7B5F0A54-03AE-47AB-AFD1-DAF1706B2482}"/>
              </a:ext>
            </a:extLst>
          </p:cNvPr>
          <p:cNvSpPr/>
          <p:nvPr userDrawn="1"/>
        </p:nvSpPr>
        <p:spPr>
          <a:xfrm>
            <a:off x="0" y="6067424"/>
            <a:ext cx="12233705" cy="809625"/>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utoShape 17" descr="Image result for havi logistics logo">
            <a:extLst>
              <a:ext uri="{FF2B5EF4-FFF2-40B4-BE49-F238E27FC236}">
                <a16:creationId xmlns:a16="http://schemas.microsoft.com/office/drawing/2014/main" xmlns="" id="{54731373-9EF9-4856-AE0F-392284E7BCD5}"/>
              </a:ext>
            </a:extLst>
          </p:cNvPr>
          <p:cNvSpPr>
            <a:spLocks noChangeAspect="1" noChangeArrowheads="1"/>
          </p:cNvSpPr>
          <p:nvPr userDrawn="1"/>
        </p:nvSpPr>
        <p:spPr bwMode="auto">
          <a:xfrm>
            <a:off x="3940175" y="59810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descr="Oracle logo in white on red staging background" title="Oracle red badge logo">
            <a:extLst>
              <a:ext uri="{FF2B5EF4-FFF2-40B4-BE49-F238E27FC236}">
                <a16:creationId xmlns:a16="http://schemas.microsoft.com/office/drawing/2014/main" xmlns="" id="{4F17650A-2542-4CA2-B19E-CE995ED3083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9877" y="6263640"/>
            <a:ext cx="1625138" cy="594360"/>
          </a:xfrm>
          <a:prstGeom prst="rect">
            <a:avLst/>
          </a:prstGeom>
        </p:spPr>
      </p:pic>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19" name="Text Placeholder 3">
            <a:extLst>
              <a:ext uri="{FF2B5EF4-FFF2-40B4-BE49-F238E27FC236}">
                <a16:creationId xmlns:a16="http://schemas.microsoft.com/office/drawing/2014/main" xmlns="" id="{624D48D1-C32F-44C6-A77C-5D932D032189}"/>
              </a:ext>
            </a:extLst>
          </p:cNvPr>
          <p:cNvSpPr>
            <a:spLocks noGrp="1"/>
          </p:cNvSpPr>
          <p:nvPr>
            <p:ph type="body" sz="half" idx="2" hasCustomPrompt="1"/>
          </p:nvPr>
        </p:nvSpPr>
        <p:spPr>
          <a:xfrm>
            <a:off x="9132887" y="230878"/>
            <a:ext cx="2735264" cy="443198"/>
          </a:xfrm>
        </p:spPr>
        <p:txBody>
          <a:bodyPr anchor="ctr">
            <a:spAutoFit/>
          </a:bodyPr>
          <a:lstStyle>
            <a:lvl1pPr marL="0" indent="0" algn="r">
              <a:spcBef>
                <a:spcPts val="0"/>
              </a:spcBef>
              <a:buClr>
                <a:schemeClr val="tx1"/>
              </a:buClr>
              <a:buFont typeface="Arial" panose="020B0604020202020204" pitchFamily="34" charset="0"/>
              <a:buNone/>
              <a:defRPr sz="3200">
                <a:solidFill>
                  <a:schemeClr val="bg1"/>
                </a:solidFill>
                <a:latin typeface="Segoe UI Light" panose="020B05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Add Category</a:t>
            </a:r>
            <a:endParaRPr dirty="0"/>
          </a:p>
        </p:txBody>
      </p:sp>
      <p:sp>
        <p:nvSpPr>
          <p:cNvPr id="20" name="Flowchart: Process 4">
            <a:extLst>
              <a:ext uri="{FF2B5EF4-FFF2-40B4-BE49-F238E27FC236}">
                <a16:creationId xmlns:a16="http://schemas.microsoft.com/office/drawing/2014/main" xmlns="" id="{AAAB7E03-5CDE-4BE9-A3CF-C96A5DBD4319}"/>
              </a:ext>
            </a:extLst>
          </p:cNvPr>
          <p:cNvSpPr/>
          <p:nvPr userDrawn="1"/>
        </p:nvSpPr>
        <p:spPr>
          <a:xfrm>
            <a:off x="0" y="-15239"/>
            <a:ext cx="5307496" cy="849853"/>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 name="connsiteX0" fmla="*/ 0 w 10000"/>
              <a:gd name="connsiteY0" fmla="*/ 0 h 10148"/>
              <a:gd name="connsiteX1" fmla="*/ 10000 w 10000"/>
              <a:gd name="connsiteY1" fmla="*/ 0 h 10148"/>
              <a:gd name="connsiteX2" fmla="*/ 8819 w 10000"/>
              <a:gd name="connsiteY2" fmla="*/ 10148 h 10148"/>
              <a:gd name="connsiteX3" fmla="*/ 0 w 10000"/>
              <a:gd name="connsiteY3" fmla="*/ 10000 h 10148"/>
              <a:gd name="connsiteX4" fmla="*/ 0 w 10000"/>
              <a:gd name="connsiteY4" fmla="*/ 0 h 10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48">
                <a:moveTo>
                  <a:pt x="0" y="0"/>
                </a:moveTo>
                <a:lnTo>
                  <a:pt x="10000" y="0"/>
                </a:lnTo>
                <a:lnTo>
                  <a:pt x="8819" y="10148"/>
                </a:lnTo>
                <a:lnTo>
                  <a:pt x="0" y="10000"/>
                </a:lnTo>
                <a:lnTo>
                  <a:pt x="0" y="0"/>
                </a:lnTo>
                <a:close/>
              </a:path>
            </a:pathLst>
          </a:custGeom>
          <a:solidFill>
            <a:sysClr val="windowText" lastClr="000000">
              <a:alpha val="4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xmlns="" id="{0FD32A96-7669-4304-A663-DA74152A681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76933"/>
          <a:stretch/>
        </p:blipFill>
        <p:spPr>
          <a:xfrm>
            <a:off x="-30279" y="-141604"/>
            <a:ext cx="878332" cy="1035271"/>
          </a:xfrm>
          <a:prstGeom prst="rect">
            <a:avLst/>
          </a:prstGeom>
        </p:spPr>
      </p:pic>
      <p:sp>
        <p:nvSpPr>
          <p:cNvPr id="23" name="Title 6">
            <a:extLst>
              <a:ext uri="{FF2B5EF4-FFF2-40B4-BE49-F238E27FC236}">
                <a16:creationId xmlns:a16="http://schemas.microsoft.com/office/drawing/2014/main" xmlns="" id="{5D808795-1ACD-48BF-8255-D491A3404BEE}"/>
              </a:ext>
            </a:extLst>
          </p:cNvPr>
          <p:cNvSpPr>
            <a:spLocks noGrp="1"/>
          </p:cNvSpPr>
          <p:nvPr>
            <p:ph type="title" hasCustomPrompt="1"/>
          </p:nvPr>
        </p:nvSpPr>
        <p:spPr>
          <a:xfrm>
            <a:off x="840683" y="199459"/>
            <a:ext cx="3576059" cy="344710"/>
          </a:xfrm>
        </p:spPr>
        <p:txBody>
          <a:bodyPr wrap="square" anchor="ctr">
            <a:spAutoFit/>
          </a:bodyPr>
          <a:lstStyle>
            <a:lvl1pPr>
              <a:defRPr sz="2800">
                <a:solidFill>
                  <a:schemeClr val="bg1"/>
                </a:solidFill>
                <a:latin typeface="Segoe UI Light" panose="020B0502040204020203" pitchFamily="34" charset="0"/>
              </a:defRPr>
            </a:lvl1pPr>
          </a:lstStyle>
          <a:p>
            <a:r>
              <a:rPr lang="en-US" dirty="0"/>
              <a:t>Click to edit Title</a:t>
            </a:r>
            <a:endParaRPr dirty="0"/>
          </a:p>
        </p:txBody>
      </p:sp>
    </p:spTree>
    <p:extLst>
      <p:ext uri="{BB962C8B-B14F-4D97-AF65-F5344CB8AC3E}">
        <p14:creationId xmlns:p14="http://schemas.microsoft.com/office/powerpoint/2010/main" val="77287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theme" Target="../theme/theme1.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5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89398"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grpSp>
      <p:sp>
        <p:nvSpPr>
          <p:cNvPr id="2" name="Title Placeholder 1"/>
          <p:cNvSpPr>
            <a:spLocks noGrp="1"/>
          </p:cNvSpPr>
          <p:nvPr>
            <p:ph type="title"/>
          </p:nvPr>
        </p:nvSpPr>
        <p:spPr>
          <a:xfrm>
            <a:off x="531812" y="406400"/>
            <a:ext cx="11125200" cy="88900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531151" y="1524001"/>
            <a:ext cx="11126522" cy="44196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182130" y="6556248"/>
            <a:ext cx="1226398"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557F4A5E-F736-644F-BE56-0636088872CF}" type="datetime1">
              <a:t>3/12/18</a:t>
            </a:fld>
            <a:endParaRPr lang="en-US" dirty="0"/>
          </a:p>
        </p:txBody>
      </p:sp>
      <p:sp>
        <p:nvSpPr>
          <p:cNvPr id="5" name="Footer Placeholder 4"/>
          <p:cNvSpPr>
            <a:spLocks noGrp="1"/>
          </p:cNvSpPr>
          <p:nvPr>
            <p:ph type="ftr" sz="quarter" idx="3"/>
          </p:nvPr>
        </p:nvSpPr>
        <p:spPr>
          <a:xfrm>
            <a:off x="8621422" y="6556248"/>
            <a:ext cx="270249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4"/>
          </p:nvPr>
        </p:nvSpPr>
        <p:spPr>
          <a:xfrm>
            <a:off x="11324205" y="6556248"/>
            <a:ext cx="33346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6672" y="6556248"/>
            <a:ext cx="3200400"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2017, Oracle and/or its affiliates. All rights reserved.  |</a:t>
            </a:r>
          </a:p>
        </p:txBody>
      </p:sp>
      <p:pic>
        <p:nvPicPr>
          <p:cNvPr id="16" name="Picture 15" descr="Oracle logo in white on red staging background" title="Oracle red badge logo"/>
          <p:cNvPicPr>
            <a:picLocks noChangeAspect="1"/>
          </p:cNvPicPr>
          <p:nvPr/>
        </p:nvPicPr>
        <p:blipFill>
          <a:blip r:embed="rId50" cstate="screen">
            <a:extLst>
              <a:ext uri="{28A0092B-C50C-407E-A947-70E740481C1C}">
                <a14:useLocalDpi xmlns:a14="http://schemas.microsoft.com/office/drawing/2010/main"/>
              </a:ext>
            </a:extLst>
          </a:blip>
          <a:stretch>
            <a:fillRect/>
          </a:stretch>
        </p:blipFill>
        <p:spPr>
          <a:xfrm>
            <a:off x="530352" y="6263640"/>
            <a:ext cx="1625138" cy="594360"/>
          </a:xfrm>
          <a:prstGeom prst="rect">
            <a:avLst/>
          </a:prstGeom>
        </p:spPr>
      </p:pic>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693" r:id="rId1"/>
    <p:sldLayoutId id="2147483654" r:id="rId2"/>
    <p:sldLayoutId id="2147483697" r:id="rId3"/>
    <p:sldLayoutId id="2147483698" r:id="rId4"/>
    <p:sldLayoutId id="2147483710" r:id="rId5"/>
    <p:sldLayoutId id="2147483699" r:id="rId6"/>
    <p:sldLayoutId id="2147483700" r:id="rId7"/>
    <p:sldLayoutId id="2147483712" r:id="rId8"/>
    <p:sldLayoutId id="2147483702" r:id="rId9"/>
    <p:sldLayoutId id="2147483703" r:id="rId10"/>
    <p:sldLayoutId id="2147483701" r:id="rId11"/>
    <p:sldLayoutId id="2147483705" r:id="rId12"/>
    <p:sldLayoutId id="2147483706" r:id="rId13"/>
    <p:sldLayoutId id="2147483709" r:id="rId14"/>
    <p:sldLayoutId id="2147483704" r:id="rId15"/>
    <p:sldLayoutId id="2147483707" r:id="rId16"/>
    <p:sldLayoutId id="2147483650" r:id="rId17"/>
    <p:sldLayoutId id="2147483663" r:id="rId18"/>
    <p:sldLayoutId id="2147483651" r:id="rId19"/>
    <p:sldLayoutId id="2147483665" r:id="rId20"/>
    <p:sldLayoutId id="2147483669" r:id="rId21"/>
    <p:sldLayoutId id="2147483692" r:id="rId22"/>
    <p:sldLayoutId id="2147483683" r:id="rId23"/>
    <p:sldLayoutId id="2147483670" r:id="rId24"/>
    <p:sldLayoutId id="2147483652" r:id="rId25"/>
    <p:sldLayoutId id="2147483671" r:id="rId26"/>
    <p:sldLayoutId id="2147483672" r:id="rId27"/>
    <p:sldLayoutId id="2147483679" r:id="rId28"/>
    <p:sldLayoutId id="2147483685" r:id="rId29"/>
    <p:sldLayoutId id="2147483688" r:id="rId30"/>
    <p:sldLayoutId id="2147483696" r:id="rId31"/>
    <p:sldLayoutId id="2147483666" r:id="rId32"/>
    <p:sldLayoutId id="2147483655" r:id="rId33"/>
    <p:sldLayoutId id="2147483656" r:id="rId34"/>
    <p:sldLayoutId id="2147483657" r:id="rId35"/>
    <p:sldLayoutId id="2147483673" r:id="rId36"/>
    <p:sldLayoutId id="2147483674" r:id="rId37"/>
    <p:sldLayoutId id="2147483682" r:id="rId38"/>
    <p:sldLayoutId id="2147483684" r:id="rId39"/>
    <p:sldLayoutId id="2147483690" r:id="rId40"/>
    <p:sldLayoutId id="2147483691" r:id="rId41"/>
    <p:sldLayoutId id="2147483668" r:id="rId42"/>
    <p:sldLayoutId id="2147483675" r:id="rId43"/>
    <p:sldLayoutId id="2147483676" r:id="rId44"/>
    <p:sldLayoutId id="2147483667" r:id="rId45"/>
    <p:sldLayoutId id="2147483661" r:id="rId46"/>
    <p:sldLayoutId id="2147483687" r:id="rId47"/>
    <p:sldLayoutId id="2147483659" r:id="rId4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3"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18.png"/><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8.png"/><Relationship Id="rId6" Type="http://schemas.openxmlformats.org/officeDocument/2006/relationships/image" Target="../media/image3.png"/><Relationship Id="rId7" Type="http://schemas.openxmlformats.org/officeDocument/2006/relationships/image" Target="../media/image1.png"/><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hyperlink" Target="http://solutionengineering.us.oracle.com/hubs/?root=cloudhubs" TargetMode="External"/><Relationship Id="rId5" Type="http://schemas.openxmlformats.org/officeDocument/2006/relationships/image" Target="../media/image50.png"/><Relationship Id="rId6" Type="http://schemas.openxmlformats.org/officeDocument/2006/relationships/hyperlink" Target="http://innovate.us.oracle.com/sb/" TargetMode="External"/><Relationship Id="rId7" Type="http://schemas.openxmlformats.org/officeDocument/2006/relationships/image" Target="../media/image51.png"/><Relationship Id="rId8" Type="http://schemas.openxmlformats.org/officeDocument/2006/relationships/hyperlink" Target="https://otube.oracle.com/channel/Oracle+Cloud+Solution+Hubs/3422" TargetMode="External"/><Relationship Id="rId9" Type="http://schemas.openxmlformats.org/officeDocument/2006/relationships/image" Target="../media/image52.png"/><Relationship Id="rId10" Type="http://schemas.openxmlformats.org/officeDocument/2006/relationships/image" Target="../media/image8.png"/><Relationship Id="rId11" Type="http://schemas.openxmlformats.org/officeDocument/2006/relationships/hyperlink" Target="https://otube.oracle.com/media/Oracle+Cloud+Solution+Hubs+Overview+for+Sales/0_zmo79u2x/" TargetMode="External"/><Relationship Id="rId1" Type="http://schemas.openxmlformats.org/officeDocument/2006/relationships/slideLayout" Target="../slideLayouts/slideLayout8.xml"/><Relationship Id="rId2" Type="http://schemas.openxmlformats.org/officeDocument/2006/relationships/hyperlink" Target="http://solutionengineering.us.oracle.com/hubs/?root=profileslis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png"/><Relationship Id="rId6" Type="http://schemas.openxmlformats.org/officeDocument/2006/relationships/image" Target="../media/image18.png"/><Relationship Id="rId7" Type="http://schemas.openxmlformats.org/officeDocument/2006/relationships/image" Target="../media/image21.png"/><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hyperlink" Target="https://oradocs-corp.documents.us2.oraclecloud.com/documents/folder/home" TargetMode="External"/><Relationship Id="rId14" Type="http://schemas.openxmlformats.org/officeDocument/2006/relationships/image" Target="../media/image26.png"/><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hyperlink" Target="https://otube.oracle.com/media/Bring+the+Shelf+Alive/0_up7e77e5/3422" TargetMode="External"/><Relationship Id="rId5" Type="http://schemas.openxmlformats.org/officeDocument/2006/relationships/image" Target="../media/image22.png"/><Relationship Id="rId6" Type="http://schemas.openxmlformats.org/officeDocument/2006/relationships/hyperlink" Target="http://innovate.us.oracle.com/sb/#60BCBA2A1AB07F65E0530100007F91D1" TargetMode="External"/><Relationship Id="rId7" Type="http://schemas.openxmlformats.org/officeDocument/2006/relationships/image" Target="../media/image23.png"/><Relationship Id="rId8" Type="http://schemas.openxmlformats.org/officeDocument/2006/relationships/image" Target="../media/image1.png"/><Relationship Id="rId9" Type="http://schemas.openxmlformats.org/officeDocument/2006/relationships/image" Target="../media/image3.png"/><Relationship Id="rId10" Type="http://schemas.openxmlformats.org/officeDocument/2006/relationships/image" Target="../media/image17.png"/></Relationships>
</file>

<file path=ppt/slides/_rels/slide4.xml.rels><?xml version="1.0" encoding="UTF-8" standalone="yes"?>
<Relationships xmlns="http://schemas.openxmlformats.org/package/2006/relationships"><Relationship Id="rId11" Type="http://schemas.openxmlformats.org/officeDocument/2006/relationships/hyperlink" Target="https://otube.oracle.com/media/Bring+the+Shelf+Alive/0_up7e77e5/3422" TargetMode="External"/><Relationship Id="rId12" Type="http://schemas.openxmlformats.org/officeDocument/2006/relationships/image" Target="../media/image22.png"/><Relationship Id="rId13" Type="http://schemas.openxmlformats.org/officeDocument/2006/relationships/hyperlink" Target="http://innovate.us.oracle.com/sb/#60BCBA2A1AB07F65E0530100007F91D1" TargetMode="External"/><Relationship Id="rId14" Type="http://schemas.openxmlformats.org/officeDocument/2006/relationships/image" Target="../media/image23.png"/><Relationship Id="rId15" Type="http://schemas.openxmlformats.org/officeDocument/2006/relationships/hyperlink" Target="https://oradocs-corp.documents.us2.oraclecloud.com/documents/folder/home" TargetMode="External"/><Relationship Id="rId16" Type="http://schemas.openxmlformats.org/officeDocument/2006/relationships/image" Target="../media/image26.png"/><Relationship Id="rId17" Type="http://schemas.openxmlformats.org/officeDocument/2006/relationships/image" Target="../media/image29.png"/><Relationship Id="rId18" Type="http://schemas.openxmlformats.org/officeDocument/2006/relationships/image" Target="../media/image30.jpeg"/><Relationship Id="rId19" Type="http://schemas.openxmlformats.org/officeDocument/2006/relationships/image" Target="../media/image31.jpeg"/><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8.png"/><Relationship Id="rId7" Type="http://schemas.openxmlformats.org/officeDocument/2006/relationships/image" Target="../media/image1.png"/><Relationship Id="rId8" Type="http://schemas.openxmlformats.org/officeDocument/2006/relationships/image" Target="../media/image27.jpeg"/><Relationship Id="rId9" Type="http://schemas.openxmlformats.org/officeDocument/2006/relationships/image" Target="../media/image28.png"/><Relationship Id="rId10"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png"/><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png"/><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3.png"/><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9" Type="http://schemas.openxmlformats.org/officeDocument/2006/relationships/image" Target="../media/image35.png"/><Relationship Id="rId20" Type="http://schemas.openxmlformats.org/officeDocument/2006/relationships/image" Target="../media/image45.png"/><Relationship Id="rId21" Type="http://schemas.openxmlformats.org/officeDocument/2006/relationships/image" Target="../media/image46.png"/><Relationship Id="rId22" Type="http://schemas.openxmlformats.org/officeDocument/2006/relationships/image" Target="../media/image47.png"/><Relationship Id="rId23" Type="http://schemas.openxmlformats.org/officeDocument/2006/relationships/image" Target="../media/image48.png"/><Relationship Id="rId10" Type="http://schemas.openxmlformats.org/officeDocument/2006/relationships/image" Target="../media/image36.jpeg"/><Relationship Id="rId11" Type="http://schemas.openxmlformats.org/officeDocument/2006/relationships/image" Target="../media/image27.jpe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5" Type="http://schemas.openxmlformats.org/officeDocument/2006/relationships/image" Target="../media/image40.png"/><Relationship Id="rId16" Type="http://schemas.openxmlformats.org/officeDocument/2006/relationships/image" Target="../media/image41.png"/><Relationship Id="rId17" Type="http://schemas.openxmlformats.org/officeDocument/2006/relationships/image" Target="../media/image42.jpeg"/><Relationship Id="rId18" Type="http://schemas.openxmlformats.org/officeDocument/2006/relationships/image" Target="../media/image43.png"/><Relationship Id="rId19" Type="http://schemas.openxmlformats.org/officeDocument/2006/relationships/image" Target="../media/image44.png"/><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png"/><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 xmlns:a16="http://schemas.microsoft.com/office/drawing/2014/main" id="{209AB077-5250-484F-AB4F-EB4326A5605A}"/>
              </a:ext>
            </a:extLst>
          </p:cNvPr>
          <p:cNvSpPr txBox="1">
            <a:spLocks/>
          </p:cNvSpPr>
          <p:nvPr/>
        </p:nvSpPr>
        <p:spPr>
          <a:xfrm>
            <a:off x="5420147" y="-259544"/>
            <a:ext cx="3838576" cy="535531"/>
          </a:xfrm>
          <a:prstGeom prst="rect">
            <a:avLst/>
          </a:prstGeom>
        </p:spPr>
        <p:txBody>
          <a:bodyPr>
            <a:sp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chemeClr val="bg1"/>
              </a:solidFill>
              <a:latin typeface="Segoe UI Light" panose="020B0502040204020203" pitchFamily="34" charset="0"/>
            </a:endParaRPr>
          </a:p>
        </p:txBody>
      </p:sp>
      <p:pic>
        <p:nvPicPr>
          <p:cNvPr id="5" name="Picture 33" descr="cloud.png">
            <a:extLst>
              <a:ext uri="{FF2B5EF4-FFF2-40B4-BE49-F238E27FC236}">
                <a16:creationId xmlns="" xmlns:a16="http://schemas.microsoft.com/office/drawing/2014/main" id="{A141384E-E959-4D4B-AF0A-86A69672200E}"/>
              </a:ext>
            </a:extLst>
          </p:cNvPr>
          <p:cNvPicPr>
            <a:picLocks noChangeAspect="1"/>
          </p:cNvPicPr>
          <p:nvPr/>
        </p:nvPicPr>
        <p:blipFill rotWithShape="1">
          <a:blip r:embed="rId3" cstate="print"/>
          <a:srcRect t="21584" r="51041" b="10789"/>
          <a:stretch/>
        </p:blipFill>
        <p:spPr bwMode="auto">
          <a:xfrm>
            <a:off x="0" y="0"/>
            <a:ext cx="12195544" cy="6868633"/>
          </a:xfrm>
          <a:prstGeom prst="rect">
            <a:avLst/>
          </a:prstGeom>
          <a:noFill/>
          <a:ln w="9525">
            <a:noFill/>
            <a:miter lim="800000"/>
            <a:headEnd/>
            <a:tailEnd/>
          </a:ln>
        </p:spPr>
      </p:pic>
      <p:pic>
        <p:nvPicPr>
          <p:cNvPr id="16" name="Picture 15" descr="Oracle logo in white on red staging background" title="Oracle red badge logo">
            <a:extLst>
              <a:ext uri="{FF2B5EF4-FFF2-40B4-BE49-F238E27FC236}">
                <a16:creationId xmlns="" xmlns:a16="http://schemas.microsoft.com/office/drawing/2014/main" id="{A044A6BC-80E7-4375-92DC-C9E91C16BD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9877" y="6276340"/>
            <a:ext cx="1625138" cy="594360"/>
          </a:xfrm>
          <a:prstGeom prst="rect">
            <a:avLst/>
          </a:prstGeom>
        </p:spPr>
      </p:pic>
      <p:sp>
        <p:nvSpPr>
          <p:cNvPr id="18" name="Rectangle 17">
            <a:extLst>
              <a:ext uri="{FF2B5EF4-FFF2-40B4-BE49-F238E27FC236}">
                <a16:creationId xmlns="" xmlns:a16="http://schemas.microsoft.com/office/drawing/2014/main" id="{B7CAE848-03B1-4C76-AF66-29BEE2556A06}"/>
              </a:ext>
            </a:extLst>
          </p:cNvPr>
          <p:cNvSpPr/>
          <p:nvPr/>
        </p:nvSpPr>
        <p:spPr bwMode="gray">
          <a:xfrm>
            <a:off x="-6719" y="3289109"/>
            <a:ext cx="12195544" cy="1922737"/>
          </a:xfrm>
          <a:prstGeom prst="rect">
            <a:avLst/>
          </a:prstGeom>
          <a:solidFill>
            <a:srgbClr val="000000">
              <a:alpha val="57000"/>
            </a:srgb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9" name="Isosceles Triangle 18">
            <a:extLst>
              <a:ext uri="{FF2B5EF4-FFF2-40B4-BE49-F238E27FC236}">
                <a16:creationId xmlns="" xmlns:a16="http://schemas.microsoft.com/office/drawing/2014/main" id="{954E0D4F-1EF0-4E10-98CA-8A6581946E80}"/>
              </a:ext>
            </a:extLst>
          </p:cNvPr>
          <p:cNvSpPr/>
          <p:nvPr/>
        </p:nvSpPr>
        <p:spPr bwMode="gray">
          <a:xfrm rot="5400000">
            <a:off x="-881104" y="2165730"/>
            <a:ext cx="3927219" cy="2165016"/>
          </a:xfrm>
          <a:prstGeom prst="triangle">
            <a:avLst>
              <a:gd name="adj" fmla="val 51043"/>
            </a:avLst>
          </a:prstGeom>
          <a:solidFill>
            <a:schemeClr val="accent1">
              <a:alpha val="64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23" name="Picture 22">
            <a:extLst>
              <a:ext uri="{FF2B5EF4-FFF2-40B4-BE49-F238E27FC236}">
                <a16:creationId xmlns="" xmlns:a16="http://schemas.microsoft.com/office/drawing/2014/main" id="{28DE64A8-CF56-4DB7-AD4F-7A5E95C705A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51568" y="408731"/>
            <a:ext cx="2980991" cy="810500"/>
          </a:xfrm>
          <a:prstGeom prst="rect">
            <a:avLst/>
          </a:prstGeom>
        </p:spPr>
      </p:pic>
      <p:sp>
        <p:nvSpPr>
          <p:cNvPr id="25" name="Footer Placeholder 1">
            <a:extLst>
              <a:ext uri="{FF2B5EF4-FFF2-40B4-BE49-F238E27FC236}">
                <a16:creationId xmlns="" xmlns:a16="http://schemas.microsoft.com/office/drawing/2014/main" id="{30BF7AD1-1BB0-474F-905F-7B6C09EE1272}"/>
              </a:ext>
            </a:extLst>
          </p:cNvPr>
          <p:cNvSpPr txBox="1">
            <a:spLocks/>
          </p:cNvSpPr>
          <p:nvPr/>
        </p:nvSpPr>
        <p:spPr>
          <a:xfrm>
            <a:off x="4078705" y="6432886"/>
            <a:ext cx="7572759"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a:t>Copyright © 2018, Oracle and/or its affiliates.  All Rights Reserved. | Confidential – Oracle Internal</a:t>
            </a:r>
          </a:p>
        </p:txBody>
      </p:sp>
      <p:sp>
        <p:nvSpPr>
          <p:cNvPr id="26" name="TextBox 25">
            <a:extLst>
              <a:ext uri="{FF2B5EF4-FFF2-40B4-BE49-F238E27FC236}">
                <a16:creationId xmlns="" xmlns:a16="http://schemas.microsoft.com/office/drawing/2014/main" id="{2DE64407-37C3-46A2-9CAD-A5FE16CEEBA7}"/>
              </a:ext>
            </a:extLst>
          </p:cNvPr>
          <p:cNvSpPr txBox="1"/>
          <p:nvPr/>
        </p:nvSpPr>
        <p:spPr>
          <a:xfrm>
            <a:off x="3275791" y="3442013"/>
            <a:ext cx="7506991" cy="1575816"/>
          </a:xfrm>
          <a:prstGeom prst="rect">
            <a:avLst/>
          </a:prstGeom>
          <a:noFill/>
        </p:spPr>
        <p:txBody>
          <a:bodyPr wrap="none" lIns="0" tIns="0" rIns="0" bIns="0" rtlCol="0" anchor="ctr">
            <a:spAutoFit/>
          </a:bodyPr>
          <a:lstStyle/>
          <a:p>
            <a:pPr algn="ctr">
              <a:lnSpc>
                <a:spcPct val="80000"/>
              </a:lnSpc>
            </a:pPr>
            <a:r>
              <a:rPr lang="en-US" sz="6600" dirty="0" smtClean="0">
                <a:solidFill>
                  <a:schemeClr val="bg1"/>
                </a:solidFill>
                <a:latin typeface="+mj-lt"/>
              </a:rPr>
              <a:t>Credit Card Activation</a:t>
            </a:r>
            <a:r>
              <a:rPr lang="en-US" sz="6600" dirty="0">
                <a:solidFill>
                  <a:schemeClr val="bg1"/>
                </a:solidFill>
                <a:latin typeface="+mj-lt"/>
              </a:rPr>
              <a:t/>
            </a:r>
            <a:br>
              <a:rPr lang="en-US" sz="6600" dirty="0">
                <a:solidFill>
                  <a:schemeClr val="bg1"/>
                </a:solidFill>
                <a:latin typeface="+mj-lt"/>
              </a:rPr>
            </a:br>
            <a:r>
              <a:rPr lang="en-US" sz="4400" i="1" dirty="0">
                <a:solidFill>
                  <a:schemeClr val="bg1"/>
                </a:solidFill>
                <a:latin typeface="+mj-lt"/>
              </a:rPr>
              <a:t>using </a:t>
            </a:r>
            <a:r>
              <a:rPr lang="en-US" sz="4400" i="1" dirty="0" smtClean="0">
                <a:solidFill>
                  <a:schemeClr val="bg1"/>
                </a:solidFill>
                <a:latin typeface="+mj-lt"/>
              </a:rPr>
              <a:t>Chatbot</a:t>
            </a:r>
            <a:r>
              <a:rPr lang="en-US" sz="4400" i="1" dirty="0">
                <a:solidFill>
                  <a:schemeClr val="bg1"/>
                </a:solidFill>
                <a:latin typeface="+mj-lt"/>
              </a:rPr>
              <a:t/>
            </a:r>
            <a:br>
              <a:rPr lang="en-US" sz="4400" i="1" dirty="0">
                <a:solidFill>
                  <a:schemeClr val="bg1"/>
                </a:solidFill>
                <a:latin typeface="+mj-lt"/>
              </a:rPr>
            </a:br>
            <a:r>
              <a:rPr lang="en-US" dirty="0" smtClean="0">
                <a:solidFill>
                  <a:schemeClr val="bg2"/>
                </a:solidFill>
                <a:latin typeface="+mj-lt"/>
              </a:rPr>
              <a:t>March 2018</a:t>
            </a:r>
            <a:endParaRPr lang="en-US" sz="6600" dirty="0">
              <a:solidFill>
                <a:schemeClr val="bg2"/>
              </a:solidFill>
              <a:latin typeface="+mj-lt"/>
            </a:endParaRPr>
          </a:p>
        </p:txBody>
      </p:sp>
      <p:grpSp>
        <p:nvGrpSpPr>
          <p:cNvPr id="27" name="Group 26">
            <a:extLst>
              <a:ext uri="{FF2B5EF4-FFF2-40B4-BE49-F238E27FC236}">
                <a16:creationId xmlns="" xmlns:a16="http://schemas.microsoft.com/office/drawing/2014/main" id="{10CD0EC8-F32E-44B3-BBB0-813379CB59A2}"/>
              </a:ext>
            </a:extLst>
          </p:cNvPr>
          <p:cNvGrpSpPr/>
          <p:nvPr/>
        </p:nvGrpSpPr>
        <p:grpSpPr>
          <a:xfrm>
            <a:off x="287063" y="2829633"/>
            <a:ext cx="913940" cy="914818"/>
            <a:chOff x="4588782" y="-1135159"/>
            <a:chExt cx="913940" cy="914818"/>
          </a:xfrm>
        </p:grpSpPr>
        <p:sp>
          <p:nvSpPr>
            <p:cNvPr id="28" name="Freeform 2">
              <a:extLst>
                <a:ext uri="{FF2B5EF4-FFF2-40B4-BE49-F238E27FC236}">
                  <a16:creationId xmlns="" xmlns:a16="http://schemas.microsoft.com/office/drawing/2014/main" id="{7A5ED986-BE0D-4A37-ABA1-869B370CF098}"/>
                </a:ext>
              </a:extLst>
            </p:cNvPr>
            <p:cNvSpPr>
              <a:spLocks noChangeAspect="1" noChangeArrowheads="1"/>
            </p:cNvSpPr>
            <p:nvPr/>
          </p:nvSpPr>
          <p:spPr bwMode="auto">
            <a:xfrm>
              <a:off x="4588782" y="-1135159"/>
              <a:ext cx="913940" cy="907190"/>
            </a:xfrm>
            <a:custGeom>
              <a:avLst/>
              <a:gdLst>
                <a:gd name="T0" fmla="*/ 2639 w 2987"/>
                <a:gd name="T1" fmla="*/ 1667 h 2964"/>
                <a:gd name="T2" fmla="*/ 1876 w 2987"/>
                <a:gd name="T3" fmla="*/ 1586 h 2964"/>
                <a:gd name="T4" fmla="*/ 1829 w 2987"/>
                <a:gd name="T5" fmla="*/ 1551 h 2964"/>
                <a:gd name="T6" fmla="*/ 1725 w 2987"/>
                <a:gd name="T7" fmla="*/ 567 h 2964"/>
                <a:gd name="T8" fmla="*/ 1609 w 2987"/>
                <a:gd name="T9" fmla="*/ 463 h 2964"/>
                <a:gd name="T10" fmla="*/ 1598 w 2987"/>
                <a:gd name="T11" fmla="*/ 463 h 2964"/>
                <a:gd name="T12" fmla="*/ 1482 w 2987"/>
                <a:gd name="T13" fmla="*/ 579 h 2964"/>
                <a:gd name="T14" fmla="*/ 1482 w 2987"/>
                <a:gd name="T15" fmla="*/ 1991 h 2964"/>
                <a:gd name="T16" fmla="*/ 1401 w 2987"/>
                <a:gd name="T17" fmla="*/ 2188 h 2964"/>
                <a:gd name="T18" fmla="*/ 1354 w 2987"/>
                <a:gd name="T19" fmla="*/ 2233 h 2964"/>
                <a:gd name="T20" fmla="*/ 1285 w 2987"/>
                <a:gd name="T21" fmla="*/ 2245 h 2964"/>
                <a:gd name="T22" fmla="*/ 891 w 2987"/>
                <a:gd name="T23" fmla="*/ 1922 h 2964"/>
                <a:gd name="T24" fmla="*/ 463 w 2987"/>
                <a:gd name="T25" fmla="*/ 1945 h 2964"/>
                <a:gd name="T26" fmla="*/ 1482 w 2987"/>
                <a:gd name="T27" fmla="*/ 2963 h 2964"/>
                <a:gd name="T28" fmla="*/ 2847 w 2987"/>
                <a:gd name="T29" fmla="*/ 2963 h 2964"/>
                <a:gd name="T30" fmla="*/ 2963 w 2987"/>
                <a:gd name="T31" fmla="*/ 2084 h 2964"/>
                <a:gd name="T32" fmla="*/ 2639 w 2987"/>
                <a:gd name="T33" fmla="*/ 1667 h 2964"/>
                <a:gd name="T34" fmla="*/ 1389 w 2987"/>
                <a:gd name="T35" fmla="*/ 579 h 2964"/>
                <a:gd name="T36" fmla="*/ 1598 w 2987"/>
                <a:gd name="T37" fmla="*/ 370 h 2964"/>
                <a:gd name="T38" fmla="*/ 1609 w 2987"/>
                <a:gd name="T39" fmla="*/ 370 h 2964"/>
                <a:gd name="T40" fmla="*/ 1621 w 2987"/>
                <a:gd name="T41" fmla="*/ 370 h 2964"/>
                <a:gd name="T42" fmla="*/ 1621 w 2987"/>
                <a:gd name="T43" fmla="*/ 93 h 2964"/>
                <a:gd name="T44" fmla="*/ 1528 w 2987"/>
                <a:gd name="T45" fmla="*/ 0 h 2964"/>
                <a:gd name="T46" fmla="*/ 93 w 2987"/>
                <a:gd name="T47" fmla="*/ 0 h 2964"/>
                <a:gd name="T48" fmla="*/ 0 w 2987"/>
                <a:gd name="T49" fmla="*/ 93 h 2964"/>
                <a:gd name="T50" fmla="*/ 0 w 2987"/>
                <a:gd name="T51" fmla="*/ 1158 h 2964"/>
                <a:gd name="T52" fmla="*/ 93 w 2987"/>
                <a:gd name="T53" fmla="*/ 1250 h 2964"/>
                <a:gd name="T54" fmla="*/ 1389 w 2987"/>
                <a:gd name="T55" fmla="*/ 1250 h 2964"/>
                <a:gd name="T56" fmla="*/ 1389 w 2987"/>
                <a:gd name="T57" fmla="*/ 579 h 2964"/>
                <a:gd name="T58" fmla="*/ 706 w 2987"/>
                <a:gd name="T59" fmla="*/ 938 h 2964"/>
                <a:gd name="T60" fmla="*/ 648 w 2987"/>
                <a:gd name="T61" fmla="*/ 938 h 2964"/>
                <a:gd name="T62" fmla="*/ 613 w 2987"/>
                <a:gd name="T63" fmla="*/ 903 h 2964"/>
                <a:gd name="T64" fmla="*/ 613 w 2987"/>
                <a:gd name="T65" fmla="*/ 833 h 2964"/>
                <a:gd name="T66" fmla="*/ 822 w 2987"/>
                <a:gd name="T67" fmla="*/ 625 h 2964"/>
                <a:gd name="T68" fmla="*/ 613 w 2987"/>
                <a:gd name="T69" fmla="*/ 417 h 2964"/>
                <a:gd name="T70" fmla="*/ 613 w 2987"/>
                <a:gd name="T71" fmla="*/ 347 h 2964"/>
                <a:gd name="T72" fmla="*/ 648 w 2987"/>
                <a:gd name="T73" fmla="*/ 313 h 2964"/>
                <a:gd name="T74" fmla="*/ 706 w 2987"/>
                <a:gd name="T75" fmla="*/ 313 h 2964"/>
                <a:gd name="T76" fmla="*/ 926 w 2987"/>
                <a:gd name="T77" fmla="*/ 533 h 2964"/>
                <a:gd name="T78" fmla="*/ 1019 w 2987"/>
                <a:gd name="T79" fmla="*/ 625 h 2964"/>
                <a:gd name="T80" fmla="*/ 706 w 2987"/>
                <a:gd name="T81" fmla="*/ 93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87" h="2964">
                  <a:moveTo>
                    <a:pt x="2639" y="1667"/>
                  </a:moveTo>
                  <a:cubicBezTo>
                    <a:pt x="1876" y="1586"/>
                    <a:pt x="1876" y="1586"/>
                    <a:pt x="1876" y="1586"/>
                  </a:cubicBezTo>
                  <a:cubicBezTo>
                    <a:pt x="1852" y="1586"/>
                    <a:pt x="1829" y="1563"/>
                    <a:pt x="1829" y="1551"/>
                  </a:cubicBezTo>
                  <a:cubicBezTo>
                    <a:pt x="1725" y="567"/>
                    <a:pt x="1725" y="567"/>
                    <a:pt x="1725" y="567"/>
                  </a:cubicBezTo>
                  <a:cubicBezTo>
                    <a:pt x="1713" y="509"/>
                    <a:pt x="1667" y="463"/>
                    <a:pt x="1609" y="463"/>
                  </a:cubicBezTo>
                  <a:cubicBezTo>
                    <a:pt x="1598" y="463"/>
                    <a:pt x="1598" y="463"/>
                    <a:pt x="1598" y="463"/>
                  </a:cubicBezTo>
                  <a:cubicBezTo>
                    <a:pt x="1528" y="463"/>
                    <a:pt x="1482" y="509"/>
                    <a:pt x="1482" y="579"/>
                  </a:cubicBezTo>
                  <a:cubicBezTo>
                    <a:pt x="1482" y="1991"/>
                    <a:pt x="1482" y="1991"/>
                    <a:pt x="1482" y="1991"/>
                  </a:cubicBezTo>
                  <a:cubicBezTo>
                    <a:pt x="1482" y="2072"/>
                    <a:pt x="1447" y="2142"/>
                    <a:pt x="1401" y="2188"/>
                  </a:cubicBezTo>
                  <a:cubicBezTo>
                    <a:pt x="1354" y="2233"/>
                    <a:pt x="1354" y="2233"/>
                    <a:pt x="1354" y="2233"/>
                  </a:cubicBezTo>
                  <a:cubicBezTo>
                    <a:pt x="1331" y="2257"/>
                    <a:pt x="1308" y="2257"/>
                    <a:pt x="1285" y="2245"/>
                  </a:cubicBezTo>
                  <a:cubicBezTo>
                    <a:pt x="891" y="1922"/>
                    <a:pt x="891" y="1922"/>
                    <a:pt x="891" y="1922"/>
                  </a:cubicBezTo>
                  <a:cubicBezTo>
                    <a:pt x="764" y="1817"/>
                    <a:pt x="579" y="1829"/>
                    <a:pt x="463" y="1945"/>
                  </a:cubicBezTo>
                  <a:cubicBezTo>
                    <a:pt x="1482" y="2963"/>
                    <a:pt x="1482" y="2963"/>
                    <a:pt x="1482" y="2963"/>
                  </a:cubicBezTo>
                  <a:cubicBezTo>
                    <a:pt x="2847" y="2963"/>
                    <a:pt x="2847" y="2963"/>
                    <a:pt x="2847" y="2963"/>
                  </a:cubicBezTo>
                  <a:cubicBezTo>
                    <a:pt x="2963" y="2084"/>
                    <a:pt x="2963" y="2084"/>
                    <a:pt x="2963" y="2084"/>
                  </a:cubicBezTo>
                  <a:cubicBezTo>
                    <a:pt x="2986" y="1876"/>
                    <a:pt x="2835" y="1690"/>
                    <a:pt x="2639" y="1667"/>
                  </a:cubicBezTo>
                  <a:close/>
                  <a:moveTo>
                    <a:pt x="1389" y="579"/>
                  </a:moveTo>
                  <a:cubicBezTo>
                    <a:pt x="1389" y="463"/>
                    <a:pt x="1482" y="370"/>
                    <a:pt x="1598" y="370"/>
                  </a:cubicBezTo>
                  <a:cubicBezTo>
                    <a:pt x="1609" y="370"/>
                    <a:pt x="1609" y="370"/>
                    <a:pt x="1609" y="370"/>
                  </a:cubicBezTo>
                  <a:lnTo>
                    <a:pt x="1621" y="370"/>
                  </a:lnTo>
                  <a:cubicBezTo>
                    <a:pt x="1621" y="93"/>
                    <a:pt x="1621" y="93"/>
                    <a:pt x="1621" y="93"/>
                  </a:cubicBezTo>
                  <a:cubicBezTo>
                    <a:pt x="1621" y="46"/>
                    <a:pt x="1574" y="0"/>
                    <a:pt x="1528" y="0"/>
                  </a:cubicBezTo>
                  <a:cubicBezTo>
                    <a:pt x="93" y="0"/>
                    <a:pt x="93" y="0"/>
                    <a:pt x="93" y="0"/>
                  </a:cubicBezTo>
                  <a:cubicBezTo>
                    <a:pt x="46" y="0"/>
                    <a:pt x="0" y="46"/>
                    <a:pt x="0" y="93"/>
                  </a:cubicBezTo>
                  <a:cubicBezTo>
                    <a:pt x="0" y="1158"/>
                    <a:pt x="0" y="1158"/>
                    <a:pt x="0" y="1158"/>
                  </a:cubicBezTo>
                  <a:cubicBezTo>
                    <a:pt x="0" y="1204"/>
                    <a:pt x="46" y="1250"/>
                    <a:pt x="93" y="1250"/>
                  </a:cubicBezTo>
                  <a:cubicBezTo>
                    <a:pt x="1389" y="1250"/>
                    <a:pt x="1389" y="1250"/>
                    <a:pt x="1389" y="1250"/>
                  </a:cubicBezTo>
                  <a:lnTo>
                    <a:pt x="1389" y="579"/>
                  </a:lnTo>
                  <a:close/>
                  <a:moveTo>
                    <a:pt x="706" y="938"/>
                  </a:moveTo>
                  <a:cubicBezTo>
                    <a:pt x="695" y="949"/>
                    <a:pt x="660" y="949"/>
                    <a:pt x="648" y="938"/>
                  </a:cubicBezTo>
                  <a:cubicBezTo>
                    <a:pt x="613" y="903"/>
                    <a:pt x="613" y="903"/>
                    <a:pt x="613" y="903"/>
                  </a:cubicBezTo>
                  <a:cubicBezTo>
                    <a:pt x="590" y="880"/>
                    <a:pt x="590" y="857"/>
                    <a:pt x="613" y="833"/>
                  </a:cubicBezTo>
                  <a:cubicBezTo>
                    <a:pt x="822" y="625"/>
                    <a:pt x="822" y="625"/>
                    <a:pt x="822" y="625"/>
                  </a:cubicBezTo>
                  <a:cubicBezTo>
                    <a:pt x="613" y="417"/>
                    <a:pt x="613" y="417"/>
                    <a:pt x="613" y="417"/>
                  </a:cubicBezTo>
                  <a:cubicBezTo>
                    <a:pt x="590" y="394"/>
                    <a:pt x="590" y="370"/>
                    <a:pt x="613" y="347"/>
                  </a:cubicBezTo>
                  <a:cubicBezTo>
                    <a:pt x="648" y="313"/>
                    <a:pt x="648" y="313"/>
                    <a:pt x="648" y="313"/>
                  </a:cubicBezTo>
                  <a:cubicBezTo>
                    <a:pt x="660" y="301"/>
                    <a:pt x="695" y="301"/>
                    <a:pt x="706" y="313"/>
                  </a:cubicBezTo>
                  <a:cubicBezTo>
                    <a:pt x="926" y="533"/>
                    <a:pt x="926" y="533"/>
                    <a:pt x="926" y="533"/>
                  </a:cubicBezTo>
                  <a:cubicBezTo>
                    <a:pt x="1019" y="625"/>
                    <a:pt x="1019" y="625"/>
                    <a:pt x="1019" y="625"/>
                  </a:cubicBezTo>
                  <a:lnTo>
                    <a:pt x="706" y="938"/>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9" name="TextBox 28">
              <a:extLst>
                <a:ext uri="{FF2B5EF4-FFF2-40B4-BE49-F238E27FC236}">
                  <a16:creationId xmlns="" xmlns:a16="http://schemas.microsoft.com/office/drawing/2014/main" id="{74E90FBF-51BE-456F-B85D-321752AE4A9D}"/>
                </a:ext>
              </a:extLst>
            </p:cNvPr>
            <p:cNvSpPr txBox="1"/>
            <p:nvPr/>
          </p:nvSpPr>
          <p:spPr>
            <a:xfrm>
              <a:off x="5016274" y="-497340"/>
              <a:ext cx="439223" cy="276999"/>
            </a:xfrm>
            <a:prstGeom prst="rect">
              <a:avLst/>
            </a:prstGeom>
            <a:noFill/>
          </p:spPr>
          <p:txBody>
            <a:bodyPr wrap="none" lIns="0" tIns="0" rIns="0" bIns="0" rtlCol="0">
              <a:spAutoFit/>
            </a:bodyPr>
            <a:lstStyle/>
            <a:p>
              <a:pPr>
                <a:lnSpc>
                  <a:spcPct val="90000"/>
                </a:lnSpc>
              </a:pPr>
              <a:r>
                <a:rPr lang="en-US" sz="2000" dirty="0">
                  <a:solidFill>
                    <a:schemeClr val="accent1">
                      <a:lumMod val="75000"/>
                    </a:schemeClr>
                  </a:solidFill>
                </a:rPr>
                <a:t>POC</a:t>
              </a:r>
            </a:p>
          </p:txBody>
        </p:sp>
      </p:grpSp>
      <p:sp>
        <p:nvSpPr>
          <p:cNvPr id="30" name="Rectangle 29">
            <a:extLst>
              <a:ext uri="{FF2B5EF4-FFF2-40B4-BE49-F238E27FC236}">
                <a16:creationId xmlns="" xmlns:a16="http://schemas.microsoft.com/office/drawing/2014/main" id="{25EED65E-FB2A-431C-979E-17E7DE6CCF67}"/>
              </a:ext>
            </a:extLst>
          </p:cNvPr>
          <p:cNvSpPr/>
          <p:nvPr/>
        </p:nvSpPr>
        <p:spPr bwMode="gray">
          <a:xfrm rot="19053856">
            <a:off x="-292523" y="383214"/>
            <a:ext cx="1729362" cy="215092"/>
          </a:xfrm>
          <a:prstGeom prst="rect">
            <a:avLst/>
          </a:prstGeom>
          <a:solidFill>
            <a:srgbClr val="00000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Template Slide #1</a:t>
            </a:r>
          </a:p>
        </p:txBody>
      </p:sp>
    </p:spTree>
    <p:extLst>
      <p:ext uri="{BB962C8B-B14F-4D97-AF65-F5344CB8AC3E}">
        <p14:creationId xmlns:p14="http://schemas.microsoft.com/office/powerpoint/2010/main" val="102417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 xmlns:a16="http://schemas.microsoft.com/office/drawing/2014/main" id="{AAB05A26-ED0D-4024-9159-7C3F385E2BE1}"/>
              </a:ext>
            </a:extLst>
          </p:cNvPr>
          <p:cNvGrpSpPr/>
          <p:nvPr/>
        </p:nvGrpSpPr>
        <p:grpSpPr>
          <a:xfrm>
            <a:off x="-1" y="-9146"/>
            <a:ext cx="4127200" cy="6876874"/>
            <a:chOff x="-1" y="-9146"/>
            <a:chExt cx="4127200" cy="6876874"/>
          </a:xfrm>
        </p:grpSpPr>
        <p:pic>
          <p:nvPicPr>
            <p:cNvPr id="25" name="Picture 24">
              <a:extLst>
                <a:ext uri="{FF2B5EF4-FFF2-40B4-BE49-F238E27FC236}">
                  <a16:creationId xmlns="" xmlns:a16="http://schemas.microsoft.com/office/drawing/2014/main" id="{F66CE8BE-FC67-4E19-9B92-FAB74F3BBAE6}"/>
                </a:ext>
              </a:extLst>
            </p:cNvPr>
            <p:cNvPicPr>
              <a:picLocks noChangeAspect="1"/>
            </p:cNvPicPr>
            <p:nvPr/>
          </p:nvPicPr>
          <p:blipFill rotWithShape="1">
            <a:blip r:embed="rId3">
              <a:extLst>
                <a:ext uri="{28A0092B-C50C-407E-A947-70E740481C1C}">
                  <a14:useLocalDpi xmlns:a14="http://schemas.microsoft.com/office/drawing/2010/main"/>
                </a:ext>
              </a:extLst>
            </a:blip>
            <a:srcRect l="50145" r="16096"/>
            <a:stretch/>
          </p:blipFill>
          <p:spPr>
            <a:xfrm>
              <a:off x="-1" y="-9146"/>
              <a:ext cx="4127200" cy="6876874"/>
            </a:xfrm>
            <a:prstGeom prst="rect">
              <a:avLst/>
            </a:prstGeom>
          </p:spPr>
        </p:pic>
        <p:sp>
          <p:nvSpPr>
            <p:cNvPr id="27" name="Rectangle 26">
              <a:extLst>
                <a:ext uri="{FF2B5EF4-FFF2-40B4-BE49-F238E27FC236}">
                  <a16:creationId xmlns="" xmlns:a16="http://schemas.microsoft.com/office/drawing/2014/main" id="{F66D69C7-C3C6-4232-84C6-4188BB3CB01B}"/>
                </a:ext>
              </a:extLst>
            </p:cNvPr>
            <p:cNvSpPr/>
            <p:nvPr/>
          </p:nvSpPr>
          <p:spPr bwMode="gray">
            <a:xfrm rot="859390">
              <a:off x="2159965" y="1534032"/>
              <a:ext cx="1010372" cy="2459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100" dirty="0">
                  <a:solidFill>
                    <a:srgbClr val="000000"/>
                  </a:solidFill>
                </a:rPr>
                <a:t>FastFoodBot</a:t>
              </a:r>
            </a:p>
          </p:txBody>
        </p:sp>
        <p:grpSp>
          <p:nvGrpSpPr>
            <p:cNvPr id="31" name="Group 30">
              <a:extLst>
                <a:ext uri="{FF2B5EF4-FFF2-40B4-BE49-F238E27FC236}">
                  <a16:creationId xmlns="" xmlns:a16="http://schemas.microsoft.com/office/drawing/2014/main" id="{D451E2FE-5965-40B5-9476-EB6070F595A9}"/>
                </a:ext>
              </a:extLst>
            </p:cNvPr>
            <p:cNvGrpSpPr/>
            <p:nvPr/>
          </p:nvGrpSpPr>
          <p:grpSpPr>
            <a:xfrm>
              <a:off x="1352446" y="1614754"/>
              <a:ext cx="249382" cy="258619"/>
              <a:chOff x="1352446" y="1614754"/>
              <a:chExt cx="249382" cy="258619"/>
            </a:xfrm>
          </p:grpSpPr>
          <p:sp>
            <p:nvSpPr>
              <p:cNvPr id="40" name="Oval 39">
                <a:extLst>
                  <a:ext uri="{FF2B5EF4-FFF2-40B4-BE49-F238E27FC236}">
                    <a16:creationId xmlns="" xmlns:a16="http://schemas.microsoft.com/office/drawing/2014/main" id="{133B144B-7ED9-4E80-A203-41034B0A92ED}"/>
                  </a:ext>
                </a:extLst>
              </p:cNvPr>
              <p:cNvSpPr/>
              <p:nvPr/>
            </p:nvSpPr>
            <p:spPr bwMode="gray">
              <a:xfrm>
                <a:off x="1352446" y="1614754"/>
                <a:ext cx="249382" cy="258619"/>
              </a:xfrm>
              <a:prstGeom prst="ellipse">
                <a:avLst/>
              </a:prstGeom>
              <a:solidFill>
                <a:schemeClr val="bg1"/>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41" name="Picture Placeholder 9">
                <a:extLst>
                  <a:ext uri="{FF2B5EF4-FFF2-40B4-BE49-F238E27FC236}">
                    <a16:creationId xmlns="" xmlns:a16="http://schemas.microsoft.com/office/drawing/2014/main" id="{EAC9C073-94D9-42FF-805E-B2C88938516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800" t="17725" r="36146" b="42525"/>
              <a:stretch/>
            </p:blipFill>
            <p:spPr>
              <a:xfrm rot="1210707">
                <a:off x="1402364" y="1653145"/>
                <a:ext cx="149544" cy="191448"/>
              </a:xfrm>
              <a:prstGeom prst="rect">
                <a:avLst/>
              </a:prstGeom>
            </p:spPr>
          </p:pic>
        </p:grpSp>
        <p:grpSp>
          <p:nvGrpSpPr>
            <p:cNvPr id="37" name="Group 36">
              <a:extLst>
                <a:ext uri="{FF2B5EF4-FFF2-40B4-BE49-F238E27FC236}">
                  <a16:creationId xmlns="" xmlns:a16="http://schemas.microsoft.com/office/drawing/2014/main" id="{5ED6CFBB-0F5D-4976-8997-ED9A42935B77}"/>
                </a:ext>
              </a:extLst>
            </p:cNvPr>
            <p:cNvGrpSpPr/>
            <p:nvPr/>
          </p:nvGrpSpPr>
          <p:grpSpPr>
            <a:xfrm>
              <a:off x="1103064" y="2679248"/>
              <a:ext cx="249382" cy="258619"/>
              <a:chOff x="1352446" y="1614754"/>
              <a:chExt cx="249382" cy="258619"/>
            </a:xfrm>
          </p:grpSpPr>
          <p:sp>
            <p:nvSpPr>
              <p:cNvPr id="38" name="Oval 37">
                <a:extLst>
                  <a:ext uri="{FF2B5EF4-FFF2-40B4-BE49-F238E27FC236}">
                    <a16:creationId xmlns="" xmlns:a16="http://schemas.microsoft.com/office/drawing/2014/main" id="{9B3B3B05-239F-4667-8388-8F30C20AF3FE}"/>
                  </a:ext>
                </a:extLst>
              </p:cNvPr>
              <p:cNvSpPr/>
              <p:nvPr/>
            </p:nvSpPr>
            <p:spPr bwMode="gray">
              <a:xfrm>
                <a:off x="1352446" y="1614754"/>
                <a:ext cx="249382" cy="258619"/>
              </a:xfrm>
              <a:prstGeom prst="ellipse">
                <a:avLst/>
              </a:prstGeom>
              <a:solidFill>
                <a:schemeClr val="bg1"/>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39" name="Picture Placeholder 9">
                <a:extLst>
                  <a:ext uri="{FF2B5EF4-FFF2-40B4-BE49-F238E27FC236}">
                    <a16:creationId xmlns="" xmlns:a16="http://schemas.microsoft.com/office/drawing/2014/main" id="{7F1EEAFA-CCAD-4E48-84CB-B8E25D6DBC2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800" t="17725" r="36146" b="42525"/>
              <a:stretch/>
            </p:blipFill>
            <p:spPr>
              <a:xfrm rot="1210707">
                <a:off x="1402364" y="1653145"/>
                <a:ext cx="149544" cy="191448"/>
              </a:xfrm>
              <a:prstGeom prst="rect">
                <a:avLst/>
              </a:prstGeom>
            </p:spPr>
          </p:pic>
        </p:grpSp>
      </p:grpSp>
      <p:sp>
        <p:nvSpPr>
          <p:cNvPr id="22" name="Isosceles Triangle 21">
            <a:extLst>
              <a:ext uri="{FF2B5EF4-FFF2-40B4-BE49-F238E27FC236}">
                <a16:creationId xmlns="" xmlns:a16="http://schemas.microsoft.com/office/drawing/2014/main" id="{DF543F6C-31B3-4DBA-BD6C-0387CCE52412}"/>
              </a:ext>
            </a:extLst>
          </p:cNvPr>
          <p:cNvSpPr/>
          <p:nvPr/>
        </p:nvSpPr>
        <p:spPr bwMode="gray">
          <a:xfrm rot="5400000">
            <a:off x="-881104" y="2430431"/>
            <a:ext cx="3927219" cy="2165016"/>
          </a:xfrm>
          <a:prstGeom prst="triangle">
            <a:avLst>
              <a:gd name="adj" fmla="val 51043"/>
            </a:avLst>
          </a:prstGeom>
          <a:solidFill>
            <a:schemeClr val="accent1">
              <a:alpha val="64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 name="Rectangle 2">
            <a:extLst>
              <a:ext uri="{FF2B5EF4-FFF2-40B4-BE49-F238E27FC236}">
                <a16:creationId xmlns="" xmlns:a16="http://schemas.microsoft.com/office/drawing/2014/main" id="{78069DF6-B043-40DF-84A4-6DD731674C07}"/>
              </a:ext>
            </a:extLst>
          </p:cNvPr>
          <p:cNvSpPr/>
          <p:nvPr/>
        </p:nvSpPr>
        <p:spPr bwMode="gray">
          <a:xfrm>
            <a:off x="-1" y="-12700"/>
            <a:ext cx="12188825" cy="994050"/>
          </a:xfrm>
          <a:prstGeom prst="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69" name="Flowchart: Process 4">
            <a:extLst>
              <a:ext uri="{FF2B5EF4-FFF2-40B4-BE49-F238E27FC236}">
                <a16:creationId xmlns="" xmlns:a16="http://schemas.microsoft.com/office/drawing/2014/main" id="{4A251502-93FB-4AD5-8765-FE4F02A4BF75}"/>
              </a:ext>
            </a:extLst>
          </p:cNvPr>
          <p:cNvSpPr/>
          <p:nvPr/>
        </p:nvSpPr>
        <p:spPr>
          <a:xfrm>
            <a:off x="0" y="-4604"/>
            <a:ext cx="9930806" cy="782444"/>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296" y="10000"/>
                </a:lnTo>
                <a:lnTo>
                  <a:pt x="0" y="10000"/>
                </a:lnTo>
                <a:lnTo>
                  <a:pt x="0" y="0"/>
                </a:lnTo>
                <a:close/>
              </a:path>
            </a:pathLst>
          </a:custGeom>
          <a:solidFill>
            <a:srgbClr val="0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 xmlns:a16="http://schemas.microsoft.com/office/drawing/2014/main" id="{A87C7B46-44A8-4545-B15D-7A6006556BD0}"/>
              </a:ext>
            </a:extLst>
          </p:cNvPr>
          <p:cNvSpPr txBox="1"/>
          <p:nvPr/>
        </p:nvSpPr>
        <p:spPr>
          <a:xfrm>
            <a:off x="933061" y="237456"/>
            <a:ext cx="7353689" cy="387798"/>
          </a:xfrm>
          <a:prstGeom prst="rect">
            <a:avLst/>
          </a:prstGeom>
          <a:noFill/>
        </p:spPr>
        <p:txBody>
          <a:bodyPr wrap="square" lIns="0" tIns="0" rIns="0" bIns="0" rtlCol="0">
            <a:spAutoFit/>
          </a:bodyPr>
          <a:lstStyle/>
          <a:p>
            <a:pPr>
              <a:lnSpc>
                <a:spcPct val="90000"/>
              </a:lnSpc>
            </a:pPr>
            <a:r>
              <a:rPr lang="en-US" sz="2800" dirty="0">
                <a:solidFill>
                  <a:schemeClr val="bg1"/>
                </a:solidFill>
                <a:latin typeface="Segoe UI Light" panose="020B0502040204020203" pitchFamily="34" charset="0"/>
              </a:rPr>
              <a:t>Fast Food Ordering Chatbot</a:t>
            </a:r>
          </a:p>
        </p:txBody>
      </p:sp>
      <p:pic>
        <p:nvPicPr>
          <p:cNvPr id="26" name="Picture 25">
            <a:extLst>
              <a:ext uri="{FF2B5EF4-FFF2-40B4-BE49-F238E27FC236}">
                <a16:creationId xmlns="" xmlns:a16="http://schemas.microsoft.com/office/drawing/2014/main" id="{35C3DD27-2355-4828-ABB9-5120AAE8E2C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32945" y="79242"/>
            <a:ext cx="2645669" cy="719329"/>
          </a:xfrm>
          <a:prstGeom prst="rect">
            <a:avLst/>
          </a:prstGeom>
        </p:spPr>
      </p:pic>
      <p:pic>
        <p:nvPicPr>
          <p:cNvPr id="68" name="Picture 67">
            <a:extLst>
              <a:ext uri="{FF2B5EF4-FFF2-40B4-BE49-F238E27FC236}">
                <a16:creationId xmlns="" xmlns:a16="http://schemas.microsoft.com/office/drawing/2014/main" id="{D1D5DC12-5E25-4300-912D-29BBA4FF8D8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r="76933"/>
          <a:stretch/>
        </p:blipFill>
        <p:spPr>
          <a:xfrm>
            <a:off x="29791" y="-124487"/>
            <a:ext cx="820632" cy="967261"/>
          </a:xfrm>
          <a:prstGeom prst="rect">
            <a:avLst/>
          </a:prstGeom>
        </p:spPr>
      </p:pic>
      <p:sp>
        <p:nvSpPr>
          <p:cNvPr id="64" name="TextBox 63">
            <a:extLst>
              <a:ext uri="{FF2B5EF4-FFF2-40B4-BE49-F238E27FC236}">
                <a16:creationId xmlns="" xmlns:a16="http://schemas.microsoft.com/office/drawing/2014/main" id="{A37F652B-A987-4617-A007-F340247CE13D}"/>
              </a:ext>
            </a:extLst>
          </p:cNvPr>
          <p:cNvSpPr txBox="1"/>
          <p:nvPr/>
        </p:nvSpPr>
        <p:spPr>
          <a:xfrm>
            <a:off x="963995" y="98964"/>
            <a:ext cx="6142250" cy="227755"/>
          </a:xfrm>
          <a:prstGeom prst="rect">
            <a:avLst/>
          </a:prstGeom>
          <a:noFill/>
        </p:spPr>
        <p:txBody>
          <a:bodyPr wrap="square" lIns="0" tIns="0" rIns="0" bIns="0" rtlCol="0">
            <a:spAutoFit/>
          </a:bodyPr>
          <a:lstStyle/>
          <a:p>
            <a:pPr>
              <a:lnSpc>
                <a:spcPct val="90000"/>
              </a:lnSpc>
            </a:pPr>
            <a:r>
              <a:rPr lang="en-US" sz="1600" dirty="0">
                <a:solidFill>
                  <a:schemeClr val="bg2"/>
                </a:solidFill>
                <a:latin typeface="Segoe Print" panose="02000600000000000000" pitchFamily="2" charset="0"/>
              </a:rPr>
              <a:t>Business Value</a:t>
            </a:r>
          </a:p>
        </p:txBody>
      </p:sp>
      <p:sp>
        <p:nvSpPr>
          <p:cNvPr id="109" name="Rectangle 108">
            <a:extLst>
              <a:ext uri="{FF2B5EF4-FFF2-40B4-BE49-F238E27FC236}">
                <a16:creationId xmlns="" xmlns:a16="http://schemas.microsoft.com/office/drawing/2014/main" id="{A10E237B-56A9-4958-A8D0-7E6F0B9EC604}"/>
              </a:ext>
            </a:extLst>
          </p:cNvPr>
          <p:cNvSpPr/>
          <p:nvPr/>
        </p:nvSpPr>
        <p:spPr bwMode="gray">
          <a:xfrm rot="19053856">
            <a:off x="-1304663" y="-177085"/>
            <a:ext cx="1729362" cy="215092"/>
          </a:xfrm>
          <a:prstGeom prst="rect">
            <a:avLst/>
          </a:prstGeom>
          <a:solidFill>
            <a:srgbClr val="00000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Example</a:t>
            </a:r>
          </a:p>
        </p:txBody>
      </p:sp>
      <p:sp>
        <p:nvSpPr>
          <p:cNvPr id="4" name="Rectangle 3">
            <a:extLst>
              <a:ext uri="{FF2B5EF4-FFF2-40B4-BE49-F238E27FC236}">
                <a16:creationId xmlns="" xmlns:a16="http://schemas.microsoft.com/office/drawing/2014/main" id="{0AAEC24C-CA86-4AF1-8636-82A376703D48}"/>
              </a:ext>
            </a:extLst>
          </p:cNvPr>
          <p:cNvSpPr/>
          <p:nvPr/>
        </p:nvSpPr>
        <p:spPr bwMode="gray">
          <a:xfrm>
            <a:off x="-1" y="6137764"/>
            <a:ext cx="12197526" cy="720236"/>
          </a:xfrm>
          <a:prstGeom prst="rect">
            <a:avLst/>
          </a:prstGeom>
          <a:solidFill>
            <a:srgbClr val="00000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63" name="Picture 62" descr="Oracle logo in white on red staging background" title="Oracle red badge logo">
            <a:extLst>
              <a:ext uri="{FF2B5EF4-FFF2-40B4-BE49-F238E27FC236}">
                <a16:creationId xmlns="" xmlns:a16="http://schemas.microsoft.com/office/drawing/2014/main" id="{8A56A3B1-C66D-42F2-AF2B-490A04781D2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9877" y="6276340"/>
            <a:ext cx="1625138" cy="594360"/>
          </a:xfrm>
          <a:prstGeom prst="rect">
            <a:avLst/>
          </a:prstGeom>
        </p:spPr>
      </p:pic>
      <p:sp>
        <p:nvSpPr>
          <p:cNvPr id="108" name="Footer Placeholder 1">
            <a:extLst>
              <a:ext uri="{FF2B5EF4-FFF2-40B4-BE49-F238E27FC236}">
                <a16:creationId xmlns="" xmlns:a16="http://schemas.microsoft.com/office/drawing/2014/main" id="{82852AAA-928A-49AD-89F0-35EAFD96434A}"/>
              </a:ext>
            </a:extLst>
          </p:cNvPr>
          <p:cNvSpPr txBox="1">
            <a:spLocks/>
          </p:cNvSpPr>
          <p:nvPr/>
        </p:nvSpPr>
        <p:spPr>
          <a:xfrm>
            <a:off x="2165016" y="6598426"/>
            <a:ext cx="8031156" cy="2154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bg1">
                    <a:lumMod val="85000"/>
                  </a:schemeClr>
                </a:solidFill>
              </a:rPr>
              <a:t>Copyright © 2018, Oracle and/or its affiliates.  All Rights Reserved. | Confidential – Oracle Internal</a:t>
            </a:r>
          </a:p>
        </p:txBody>
      </p:sp>
      <p:graphicFrame>
        <p:nvGraphicFramePr>
          <p:cNvPr id="6" name="Table 5">
            <a:extLst>
              <a:ext uri="{FF2B5EF4-FFF2-40B4-BE49-F238E27FC236}">
                <a16:creationId xmlns="" xmlns:a16="http://schemas.microsoft.com/office/drawing/2014/main" id="{642E47BD-6722-4CF9-B9A0-D5EE52F458A8}"/>
              </a:ext>
            </a:extLst>
          </p:cNvPr>
          <p:cNvGraphicFramePr>
            <a:graphicFrameLocks noGrp="1"/>
          </p:cNvGraphicFramePr>
          <p:nvPr>
            <p:extLst/>
          </p:nvPr>
        </p:nvGraphicFramePr>
        <p:xfrm>
          <a:off x="4095070" y="982806"/>
          <a:ext cx="8102456" cy="5151986"/>
        </p:xfrm>
        <a:graphic>
          <a:graphicData uri="http://schemas.openxmlformats.org/drawingml/2006/table">
            <a:tbl>
              <a:tblPr bandRow="1">
                <a:tableStyleId>{D27102A9-8310-4765-A935-A1911B00CA55}</a:tableStyleId>
              </a:tblPr>
              <a:tblGrid>
                <a:gridCol w="4051228">
                  <a:extLst>
                    <a:ext uri="{9D8B030D-6E8A-4147-A177-3AD203B41FA5}">
                      <a16:colId xmlns="" xmlns:a16="http://schemas.microsoft.com/office/drawing/2014/main" val="3748267999"/>
                    </a:ext>
                  </a:extLst>
                </a:gridCol>
                <a:gridCol w="4051228">
                  <a:extLst>
                    <a:ext uri="{9D8B030D-6E8A-4147-A177-3AD203B41FA5}">
                      <a16:colId xmlns="" xmlns:a16="http://schemas.microsoft.com/office/drawing/2014/main" val="2155364697"/>
                    </a:ext>
                  </a:extLst>
                </a:gridCol>
              </a:tblGrid>
              <a:tr h="2575993">
                <a:tc gridSpan="2">
                  <a:txBody>
                    <a:bodyPr/>
                    <a:lstStyle/>
                    <a:p>
                      <a:endParaRPr lang="en-US" dirty="0"/>
                    </a:p>
                  </a:txBody>
                  <a:tcPr>
                    <a:lnL>
                      <a:noFill/>
                    </a:lnL>
                    <a:lnR w="12700" cap="flat" cmpd="sng" algn="ctr">
                      <a:noFill/>
                      <a:prstDash val="solid"/>
                      <a:round/>
                      <a:headEnd type="none" w="med" len="med"/>
                      <a:tailEnd type="none" w="med" len="med"/>
                    </a:lnR>
                    <a:lnT w="127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tx1"/>
                      </a:solidFill>
                      <a:prstDash val="solid"/>
                      <a:round/>
                      <a:headEnd type="none" w="med" len="med"/>
                      <a:tailEnd type="none" w="med" len="med"/>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506225363"/>
                  </a:ext>
                </a:extLst>
              </a:tr>
              <a:tr h="2575993">
                <a:tc>
                  <a:txBody>
                    <a:bodyPr/>
                    <a:lstStyle/>
                    <a:p>
                      <a:endParaRPr lang="en-US"/>
                    </a:p>
                  </a:txBody>
                  <a:tcPr>
                    <a:lnL>
                      <a:noFill/>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723612483"/>
                  </a:ext>
                </a:extLst>
              </a:tr>
            </a:tbl>
          </a:graphicData>
        </a:graphic>
      </p:graphicFrame>
      <p:sp>
        <p:nvSpPr>
          <p:cNvPr id="28" name="TextBox 27">
            <a:extLst>
              <a:ext uri="{FF2B5EF4-FFF2-40B4-BE49-F238E27FC236}">
                <a16:creationId xmlns="" xmlns:a16="http://schemas.microsoft.com/office/drawing/2014/main" id="{C7EA2E4C-3ACF-440E-833D-262584F36ED7}"/>
              </a:ext>
            </a:extLst>
          </p:cNvPr>
          <p:cNvSpPr txBox="1"/>
          <p:nvPr/>
        </p:nvSpPr>
        <p:spPr>
          <a:xfrm>
            <a:off x="4127198" y="1317074"/>
            <a:ext cx="8061625" cy="332399"/>
          </a:xfrm>
          <a:prstGeom prst="rect">
            <a:avLst/>
          </a:prstGeom>
          <a:noFill/>
        </p:spPr>
        <p:txBody>
          <a:bodyPr wrap="square" lIns="0" tIns="0" rIns="0" bIns="0" rtlCol="0">
            <a:spAutoFit/>
          </a:bodyPr>
          <a:lstStyle/>
          <a:p>
            <a:pPr algn="ctr">
              <a:lnSpc>
                <a:spcPct val="90000"/>
              </a:lnSpc>
            </a:pPr>
            <a:r>
              <a:rPr lang="en-US" sz="2400" dirty="0">
                <a:solidFill>
                  <a:schemeClr val="tx2">
                    <a:lumMod val="50000"/>
                  </a:schemeClr>
                </a:solidFill>
              </a:rPr>
              <a:t>Industry Disruption &amp; Competitiveness</a:t>
            </a:r>
            <a:endParaRPr lang="en-US" sz="1400" dirty="0">
              <a:solidFill>
                <a:schemeClr val="tx2">
                  <a:lumMod val="50000"/>
                </a:schemeClr>
              </a:solidFill>
            </a:endParaRPr>
          </a:p>
        </p:txBody>
      </p:sp>
      <p:sp>
        <p:nvSpPr>
          <p:cNvPr id="29" name="TextBox 28">
            <a:extLst>
              <a:ext uri="{FF2B5EF4-FFF2-40B4-BE49-F238E27FC236}">
                <a16:creationId xmlns="" xmlns:a16="http://schemas.microsoft.com/office/drawing/2014/main" id="{6EC04658-F1FE-4F72-9F0E-14E210A1A713}"/>
              </a:ext>
            </a:extLst>
          </p:cNvPr>
          <p:cNvSpPr txBox="1"/>
          <p:nvPr/>
        </p:nvSpPr>
        <p:spPr>
          <a:xfrm>
            <a:off x="4095070" y="3701870"/>
            <a:ext cx="4049470" cy="332399"/>
          </a:xfrm>
          <a:prstGeom prst="rect">
            <a:avLst/>
          </a:prstGeom>
          <a:noFill/>
        </p:spPr>
        <p:txBody>
          <a:bodyPr wrap="square" lIns="0" tIns="0" rIns="0" bIns="0" rtlCol="0">
            <a:spAutoFit/>
          </a:bodyPr>
          <a:lstStyle/>
          <a:p>
            <a:pPr algn="ctr">
              <a:lnSpc>
                <a:spcPct val="90000"/>
              </a:lnSpc>
            </a:pPr>
            <a:r>
              <a:rPr lang="en-US" sz="2400" dirty="0">
                <a:solidFill>
                  <a:schemeClr val="tx2">
                    <a:lumMod val="50000"/>
                  </a:schemeClr>
                </a:solidFill>
              </a:rPr>
              <a:t>Revenue Impacts</a:t>
            </a:r>
            <a:endParaRPr lang="en-US" sz="1400" dirty="0">
              <a:solidFill>
                <a:schemeClr val="tx2">
                  <a:lumMod val="50000"/>
                </a:schemeClr>
              </a:solidFill>
            </a:endParaRPr>
          </a:p>
        </p:txBody>
      </p:sp>
      <p:sp>
        <p:nvSpPr>
          <p:cNvPr id="30" name="TextBox 29">
            <a:extLst>
              <a:ext uri="{FF2B5EF4-FFF2-40B4-BE49-F238E27FC236}">
                <a16:creationId xmlns="" xmlns:a16="http://schemas.microsoft.com/office/drawing/2014/main" id="{6286BD7A-B8AE-4000-A8F1-4A2D8FBB3012}"/>
              </a:ext>
            </a:extLst>
          </p:cNvPr>
          <p:cNvSpPr txBox="1"/>
          <p:nvPr/>
        </p:nvSpPr>
        <p:spPr>
          <a:xfrm>
            <a:off x="8149622" y="3701870"/>
            <a:ext cx="4049470" cy="332399"/>
          </a:xfrm>
          <a:prstGeom prst="rect">
            <a:avLst/>
          </a:prstGeom>
          <a:noFill/>
        </p:spPr>
        <p:txBody>
          <a:bodyPr wrap="square" lIns="0" tIns="0" rIns="0" bIns="0" rtlCol="0">
            <a:spAutoFit/>
          </a:bodyPr>
          <a:lstStyle/>
          <a:p>
            <a:pPr algn="ctr">
              <a:lnSpc>
                <a:spcPct val="90000"/>
              </a:lnSpc>
            </a:pPr>
            <a:r>
              <a:rPr lang="en-US" sz="2400" dirty="0">
                <a:solidFill>
                  <a:schemeClr val="tx2">
                    <a:lumMod val="50000"/>
                  </a:schemeClr>
                </a:solidFill>
              </a:rPr>
              <a:t>Cost Impacts</a:t>
            </a:r>
            <a:endParaRPr lang="en-US" sz="1400" dirty="0">
              <a:solidFill>
                <a:schemeClr val="tx2">
                  <a:lumMod val="50000"/>
                </a:schemeClr>
              </a:solidFill>
            </a:endParaRPr>
          </a:p>
        </p:txBody>
      </p:sp>
      <p:sp>
        <p:nvSpPr>
          <p:cNvPr id="11" name="Arrow: Up 10">
            <a:extLst>
              <a:ext uri="{FF2B5EF4-FFF2-40B4-BE49-F238E27FC236}">
                <a16:creationId xmlns="" xmlns:a16="http://schemas.microsoft.com/office/drawing/2014/main" id="{E70F169C-738A-4E51-AFBC-C37EAA7074BA}"/>
              </a:ext>
            </a:extLst>
          </p:cNvPr>
          <p:cNvSpPr/>
          <p:nvPr/>
        </p:nvSpPr>
        <p:spPr bwMode="gray">
          <a:xfrm>
            <a:off x="4298055" y="1716537"/>
            <a:ext cx="765544" cy="1850065"/>
          </a:xfrm>
          <a:prstGeom prst="upArrow">
            <a:avLst/>
          </a:prstGeom>
          <a:gradFill>
            <a:gsLst>
              <a:gs pos="0">
                <a:schemeClr val="accent1">
                  <a:lumMod val="20000"/>
                  <a:lumOff val="80000"/>
                </a:schemeClr>
              </a:gs>
              <a:gs pos="34000">
                <a:schemeClr val="accent1"/>
              </a:gs>
              <a:gs pos="73000">
                <a:schemeClr val="accent1">
                  <a:lumMod val="75000"/>
                </a:schemeClr>
              </a:gs>
              <a:gs pos="100000">
                <a:schemeClr val="accent1">
                  <a:lumMod val="50000"/>
                </a:schemeClr>
              </a:gs>
            </a:gsLst>
            <a:lin ang="5400000" scaled="1"/>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2" name="Arrow: Up 31">
            <a:extLst>
              <a:ext uri="{FF2B5EF4-FFF2-40B4-BE49-F238E27FC236}">
                <a16:creationId xmlns="" xmlns:a16="http://schemas.microsoft.com/office/drawing/2014/main" id="{025BD3F1-DBFA-4810-B5A1-A2A91262266F}"/>
              </a:ext>
            </a:extLst>
          </p:cNvPr>
          <p:cNvSpPr/>
          <p:nvPr/>
        </p:nvSpPr>
        <p:spPr bwMode="gray">
          <a:xfrm>
            <a:off x="4296489" y="4284490"/>
            <a:ext cx="765544" cy="1850065"/>
          </a:xfrm>
          <a:prstGeom prst="upArrow">
            <a:avLst/>
          </a:prstGeom>
          <a:gradFill>
            <a:gsLst>
              <a:gs pos="0">
                <a:schemeClr val="accent1">
                  <a:lumMod val="20000"/>
                  <a:lumOff val="80000"/>
                </a:schemeClr>
              </a:gs>
              <a:gs pos="34000">
                <a:schemeClr val="accent1"/>
              </a:gs>
              <a:gs pos="73000">
                <a:schemeClr val="accent1">
                  <a:lumMod val="75000"/>
                </a:schemeClr>
              </a:gs>
              <a:gs pos="100000">
                <a:schemeClr val="accent1">
                  <a:lumMod val="50000"/>
                </a:schemeClr>
              </a:gs>
            </a:gsLst>
            <a:lin ang="5400000" scaled="1"/>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3" name="Arrow: Up 32">
            <a:extLst>
              <a:ext uri="{FF2B5EF4-FFF2-40B4-BE49-F238E27FC236}">
                <a16:creationId xmlns="" xmlns:a16="http://schemas.microsoft.com/office/drawing/2014/main" id="{E0253F66-4387-4534-B34C-63F35936BE20}"/>
              </a:ext>
            </a:extLst>
          </p:cNvPr>
          <p:cNvSpPr/>
          <p:nvPr/>
        </p:nvSpPr>
        <p:spPr bwMode="gray">
          <a:xfrm flipV="1">
            <a:off x="8395656" y="4277971"/>
            <a:ext cx="765544" cy="1850065"/>
          </a:xfrm>
          <a:prstGeom prst="upArrow">
            <a:avLst/>
          </a:prstGeom>
          <a:gradFill>
            <a:gsLst>
              <a:gs pos="0">
                <a:schemeClr val="accent1">
                  <a:lumMod val="20000"/>
                  <a:lumOff val="80000"/>
                </a:schemeClr>
              </a:gs>
              <a:gs pos="34000">
                <a:schemeClr val="accent1"/>
              </a:gs>
              <a:gs pos="73000">
                <a:schemeClr val="accent1">
                  <a:lumMod val="75000"/>
                </a:schemeClr>
              </a:gs>
              <a:gs pos="100000">
                <a:schemeClr val="accent1">
                  <a:lumMod val="50000"/>
                </a:schemeClr>
              </a:gs>
            </a:gsLst>
            <a:lin ang="5400000" scaled="1"/>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4" name="TextBox 33">
            <a:extLst>
              <a:ext uri="{FF2B5EF4-FFF2-40B4-BE49-F238E27FC236}">
                <a16:creationId xmlns="" xmlns:a16="http://schemas.microsoft.com/office/drawing/2014/main" id="{449B6D30-6700-46AC-891E-7609A960B36C}"/>
              </a:ext>
            </a:extLst>
          </p:cNvPr>
          <p:cNvSpPr txBox="1"/>
          <p:nvPr/>
        </p:nvSpPr>
        <p:spPr>
          <a:xfrm>
            <a:off x="5234455" y="2151311"/>
            <a:ext cx="6653686" cy="1277273"/>
          </a:xfrm>
          <a:prstGeom prst="rect">
            <a:avLst/>
          </a:prstGeom>
          <a:noFill/>
        </p:spPr>
        <p:txBody>
          <a:bodyPr wrap="square" lIns="0" tIns="0" rIns="0" bIns="0" rtlCol="0">
            <a:spAutoFit/>
          </a:bodyPr>
          <a:lstStyle/>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Disrupts how fast food is ordered, purchased and delivered.</a:t>
            </a:r>
          </a:p>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Potential for grabbing market share from rivals due to new channel capabilities.</a:t>
            </a:r>
          </a:p>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Chatbot App provides the ability to profile customers and create a unique customer experience, implement loyalty programs and targeted campaigns, gain insightful data and analytics to use for competitive advantage.</a:t>
            </a:r>
            <a:endParaRPr lang="en-US" sz="1600" dirty="0">
              <a:solidFill>
                <a:schemeClr val="tx1">
                  <a:lumMod val="50000"/>
                </a:schemeClr>
              </a:solidFill>
            </a:endParaRPr>
          </a:p>
        </p:txBody>
      </p:sp>
      <p:sp>
        <p:nvSpPr>
          <p:cNvPr id="35" name="TextBox 34">
            <a:extLst>
              <a:ext uri="{FF2B5EF4-FFF2-40B4-BE49-F238E27FC236}">
                <a16:creationId xmlns="" xmlns:a16="http://schemas.microsoft.com/office/drawing/2014/main" id="{15EB8281-1F60-45EE-B919-36F4E4C973CA}"/>
              </a:ext>
            </a:extLst>
          </p:cNvPr>
          <p:cNvSpPr txBox="1"/>
          <p:nvPr/>
        </p:nvSpPr>
        <p:spPr>
          <a:xfrm>
            <a:off x="5174295" y="4367695"/>
            <a:ext cx="2790608" cy="1665071"/>
          </a:xfrm>
          <a:prstGeom prst="rect">
            <a:avLst/>
          </a:prstGeom>
          <a:noFill/>
        </p:spPr>
        <p:txBody>
          <a:bodyPr wrap="square" lIns="0" tIns="0" rIns="0" bIns="0" rtlCol="0">
            <a:spAutoFit/>
          </a:bodyPr>
          <a:lstStyle/>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Increased sale volumes via </a:t>
            </a:r>
            <a:br>
              <a:rPr lang="en-US" sz="1400" dirty="0">
                <a:solidFill>
                  <a:schemeClr val="tx1">
                    <a:lumMod val="50000"/>
                  </a:schemeClr>
                </a:solidFill>
              </a:rPr>
            </a:br>
            <a:r>
              <a:rPr lang="en-US" sz="1400" dirty="0">
                <a:solidFill>
                  <a:schemeClr val="tx1">
                    <a:lumMod val="50000"/>
                  </a:schemeClr>
                </a:solidFill>
              </a:rPr>
              <a:t>new channel</a:t>
            </a:r>
          </a:p>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Increased repeat sales due </a:t>
            </a:r>
            <a:br>
              <a:rPr lang="en-US" sz="1400" dirty="0">
                <a:solidFill>
                  <a:schemeClr val="tx1">
                    <a:lumMod val="50000"/>
                  </a:schemeClr>
                </a:solidFill>
              </a:rPr>
            </a:br>
            <a:r>
              <a:rPr lang="en-US" sz="1400" dirty="0">
                <a:solidFill>
                  <a:schemeClr val="tx1">
                    <a:lumMod val="50000"/>
                  </a:schemeClr>
                </a:solidFill>
              </a:rPr>
              <a:t>to preferred convenience</a:t>
            </a:r>
          </a:p>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Broader market: college students, busy office workers, busy parents, disabled/homebound</a:t>
            </a:r>
          </a:p>
        </p:txBody>
      </p:sp>
      <p:sp>
        <p:nvSpPr>
          <p:cNvPr id="36" name="TextBox 35">
            <a:extLst>
              <a:ext uri="{FF2B5EF4-FFF2-40B4-BE49-F238E27FC236}">
                <a16:creationId xmlns="" xmlns:a16="http://schemas.microsoft.com/office/drawing/2014/main" id="{5C391F29-42BD-4993-AAB7-1EBBF2E52C92}"/>
              </a:ext>
            </a:extLst>
          </p:cNvPr>
          <p:cNvSpPr txBox="1"/>
          <p:nvPr/>
        </p:nvSpPr>
        <p:spPr>
          <a:xfrm>
            <a:off x="9122283" y="4364723"/>
            <a:ext cx="2790608" cy="1692771"/>
          </a:xfrm>
          <a:prstGeom prst="rect">
            <a:avLst/>
          </a:prstGeom>
          <a:noFill/>
        </p:spPr>
        <p:txBody>
          <a:bodyPr wrap="square" lIns="0" tIns="0" rIns="0" bIns="0" rtlCol="0">
            <a:spAutoFit/>
          </a:bodyPr>
          <a:lstStyle/>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Lowers cost of service </a:t>
            </a:r>
            <a:br>
              <a:rPr lang="en-US" sz="1400" dirty="0">
                <a:solidFill>
                  <a:schemeClr val="tx1">
                    <a:lumMod val="50000"/>
                  </a:schemeClr>
                </a:solidFill>
              </a:rPr>
            </a:br>
            <a:r>
              <a:rPr lang="en-US" sz="1400" dirty="0">
                <a:solidFill>
                  <a:schemeClr val="tx1">
                    <a:lumMod val="50000"/>
                  </a:schemeClr>
                </a:solidFill>
              </a:rPr>
              <a:t>(ordering, payment, facilities) </a:t>
            </a:r>
          </a:p>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Will need increased budget for marketing, analytics, app development, and cloud service deployment</a:t>
            </a:r>
          </a:p>
          <a:p>
            <a:pPr>
              <a:lnSpc>
                <a:spcPct val="90000"/>
              </a:lnSpc>
              <a:spcAft>
                <a:spcPts val="1200"/>
              </a:spcAft>
            </a:pPr>
            <a:endParaRPr lang="en-US" sz="1600" dirty="0">
              <a:solidFill>
                <a:schemeClr val="tx1">
                  <a:lumMod val="50000"/>
                </a:schemeClr>
              </a:solidFill>
            </a:endParaRPr>
          </a:p>
        </p:txBody>
      </p:sp>
    </p:spTree>
    <p:extLst>
      <p:ext uri="{BB962C8B-B14F-4D97-AF65-F5344CB8AC3E}">
        <p14:creationId xmlns:p14="http://schemas.microsoft.com/office/powerpoint/2010/main" val="1451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A0B9CF0A-6322-45DB-98E8-0688A640A612}"/>
              </a:ext>
            </a:extLst>
          </p:cNvPr>
          <p:cNvSpPr>
            <a:spLocks noGrp="1"/>
          </p:cNvSpPr>
          <p:nvPr>
            <p:ph type="sldNum" sz="quarter" idx="12"/>
          </p:nvPr>
        </p:nvSpPr>
        <p:spPr/>
        <p:txBody>
          <a:bodyPr/>
          <a:lstStyle/>
          <a:p>
            <a:fld id="{C51EAA63-D034-42AE-91FA-B13B9518C7BE}" type="slidenum">
              <a:rPr lang="en-US" smtClean="0"/>
              <a:pPr/>
              <a:t>11</a:t>
            </a:fld>
            <a:endParaRPr lang="en-US"/>
          </a:p>
        </p:txBody>
      </p:sp>
      <p:sp>
        <p:nvSpPr>
          <p:cNvPr id="4" name="Title 3">
            <a:extLst>
              <a:ext uri="{FF2B5EF4-FFF2-40B4-BE49-F238E27FC236}">
                <a16:creationId xmlns="" xmlns:a16="http://schemas.microsoft.com/office/drawing/2014/main" id="{F94E9EF5-3797-4A2E-82DF-8DE00ED7FEBD}"/>
              </a:ext>
            </a:extLst>
          </p:cNvPr>
          <p:cNvSpPr>
            <a:spLocks noGrp="1"/>
          </p:cNvSpPr>
          <p:nvPr>
            <p:ph type="title"/>
          </p:nvPr>
        </p:nvSpPr>
        <p:spPr/>
        <p:txBody>
          <a:bodyPr/>
          <a:lstStyle/>
          <a:p>
            <a:r>
              <a:rPr lang="en-US" dirty="0"/>
              <a:t>For More Information</a:t>
            </a:r>
          </a:p>
        </p:txBody>
      </p:sp>
      <p:grpSp>
        <p:nvGrpSpPr>
          <p:cNvPr id="21" name="Group 20">
            <a:extLst>
              <a:ext uri="{FF2B5EF4-FFF2-40B4-BE49-F238E27FC236}">
                <a16:creationId xmlns="" xmlns:a16="http://schemas.microsoft.com/office/drawing/2014/main" id="{93052158-D94C-442B-B16F-CC34C9649E33}"/>
              </a:ext>
            </a:extLst>
          </p:cNvPr>
          <p:cNvGrpSpPr/>
          <p:nvPr/>
        </p:nvGrpSpPr>
        <p:grpSpPr>
          <a:xfrm>
            <a:off x="2025721" y="2569699"/>
            <a:ext cx="1260248" cy="1625248"/>
            <a:chOff x="2025721" y="2569699"/>
            <a:chExt cx="1260248" cy="1625248"/>
          </a:xfrm>
        </p:grpSpPr>
        <p:pic>
          <p:nvPicPr>
            <p:cNvPr id="7" name="Picture 6">
              <a:hlinkClick r:id="rId2"/>
              <a:extLst>
                <a:ext uri="{FF2B5EF4-FFF2-40B4-BE49-F238E27FC236}">
                  <a16:creationId xmlns="" xmlns:a16="http://schemas.microsoft.com/office/drawing/2014/main" id="{DEAC5E7B-6473-4DBC-A446-43750399511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41525" y="2569699"/>
              <a:ext cx="1244444" cy="1244444"/>
            </a:xfrm>
            <a:prstGeom prst="rect">
              <a:avLst/>
            </a:prstGeom>
          </p:spPr>
        </p:pic>
        <p:sp>
          <p:nvSpPr>
            <p:cNvPr id="8" name="TextBox 7">
              <a:extLst>
                <a:ext uri="{FF2B5EF4-FFF2-40B4-BE49-F238E27FC236}">
                  <a16:creationId xmlns="" xmlns:a16="http://schemas.microsoft.com/office/drawing/2014/main" id="{434E9A68-7A2A-4B2D-8A53-F833098B9ACA}"/>
                </a:ext>
              </a:extLst>
            </p:cNvPr>
            <p:cNvSpPr txBox="1"/>
            <p:nvPr/>
          </p:nvSpPr>
          <p:spPr>
            <a:xfrm>
              <a:off x="2025721" y="3917948"/>
              <a:ext cx="1215077" cy="276999"/>
            </a:xfrm>
            <a:prstGeom prst="rect">
              <a:avLst/>
            </a:prstGeom>
            <a:noFill/>
          </p:spPr>
          <p:txBody>
            <a:bodyPr wrap="none" lIns="0" tIns="0" rIns="0" bIns="0" rtlCol="0">
              <a:spAutoFit/>
            </a:bodyPr>
            <a:lstStyle/>
            <a:p>
              <a:pPr algn="ctr">
                <a:lnSpc>
                  <a:spcPct val="90000"/>
                </a:lnSpc>
              </a:pPr>
              <a:r>
                <a:rPr lang="en-US" sz="2000" dirty="0">
                  <a:solidFill>
                    <a:schemeClr val="bg1"/>
                  </a:solidFill>
                  <a:latin typeface="Segoe UI Light" panose="020B0502040204020203" pitchFamily="34" charset="0"/>
                  <a:ea typeface="+mj-ea"/>
                  <a:cs typeface="+mj-cs"/>
                </a:rPr>
                <a:t>Our People</a:t>
              </a:r>
            </a:p>
          </p:txBody>
        </p:sp>
      </p:grpSp>
      <p:grpSp>
        <p:nvGrpSpPr>
          <p:cNvPr id="22" name="Group 21">
            <a:extLst>
              <a:ext uri="{FF2B5EF4-FFF2-40B4-BE49-F238E27FC236}">
                <a16:creationId xmlns="" xmlns:a16="http://schemas.microsoft.com/office/drawing/2014/main" id="{2411B799-644F-4CC2-B9A1-E01A71D32252}"/>
              </a:ext>
            </a:extLst>
          </p:cNvPr>
          <p:cNvGrpSpPr/>
          <p:nvPr/>
        </p:nvGrpSpPr>
        <p:grpSpPr>
          <a:xfrm>
            <a:off x="4212903" y="2572067"/>
            <a:ext cx="1244444" cy="1646030"/>
            <a:chOff x="4212903" y="2572067"/>
            <a:chExt cx="1244444" cy="1646030"/>
          </a:xfrm>
        </p:grpSpPr>
        <p:pic>
          <p:nvPicPr>
            <p:cNvPr id="6" name="Picture 5">
              <a:hlinkClick r:id="rId4"/>
              <a:extLst>
                <a:ext uri="{FF2B5EF4-FFF2-40B4-BE49-F238E27FC236}">
                  <a16:creationId xmlns="" xmlns:a16="http://schemas.microsoft.com/office/drawing/2014/main" id="{9AC4572B-050C-48BC-B562-84F8070DD95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212903" y="2572067"/>
              <a:ext cx="1244444" cy="1244444"/>
            </a:xfrm>
            <a:prstGeom prst="rect">
              <a:avLst/>
            </a:prstGeom>
          </p:spPr>
        </p:pic>
        <p:sp>
          <p:nvSpPr>
            <p:cNvPr id="9" name="TextBox 8">
              <a:extLst>
                <a:ext uri="{FF2B5EF4-FFF2-40B4-BE49-F238E27FC236}">
                  <a16:creationId xmlns="" xmlns:a16="http://schemas.microsoft.com/office/drawing/2014/main" id="{D2C59CD8-8DA2-406E-ACF2-E9531D6456DB}"/>
                </a:ext>
              </a:extLst>
            </p:cNvPr>
            <p:cNvSpPr txBox="1"/>
            <p:nvPr/>
          </p:nvSpPr>
          <p:spPr>
            <a:xfrm>
              <a:off x="4272682" y="3941098"/>
              <a:ext cx="1043555" cy="276999"/>
            </a:xfrm>
            <a:prstGeom prst="rect">
              <a:avLst/>
            </a:prstGeom>
            <a:noFill/>
          </p:spPr>
          <p:txBody>
            <a:bodyPr wrap="none" lIns="0" tIns="0" rIns="0" bIns="0" rtlCol="0">
              <a:spAutoFit/>
            </a:bodyPr>
            <a:lstStyle/>
            <a:p>
              <a:pPr algn="ctr">
                <a:lnSpc>
                  <a:spcPct val="90000"/>
                </a:lnSpc>
              </a:pPr>
              <a:r>
                <a:rPr lang="en-US" sz="2000" dirty="0">
                  <a:solidFill>
                    <a:schemeClr val="bg1"/>
                  </a:solidFill>
                  <a:latin typeface="Segoe UI Light" panose="020B0502040204020203" pitchFamily="34" charset="0"/>
                  <a:ea typeface="+mj-ea"/>
                  <a:cs typeface="+mj-cs"/>
                </a:rPr>
                <a:t>Our Hubs</a:t>
              </a:r>
            </a:p>
          </p:txBody>
        </p:sp>
      </p:grpSp>
      <p:grpSp>
        <p:nvGrpSpPr>
          <p:cNvPr id="23" name="Group 22">
            <a:extLst>
              <a:ext uri="{FF2B5EF4-FFF2-40B4-BE49-F238E27FC236}">
                <a16:creationId xmlns="" xmlns:a16="http://schemas.microsoft.com/office/drawing/2014/main" id="{2F08336B-4A86-4B31-A59F-83C3EE62AE8D}"/>
              </a:ext>
            </a:extLst>
          </p:cNvPr>
          <p:cNvGrpSpPr/>
          <p:nvPr/>
        </p:nvGrpSpPr>
        <p:grpSpPr>
          <a:xfrm>
            <a:off x="6319120" y="2548917"/>
            <a:ext cx="1463542" cy="1646030"/>
            <a:chOff x="6319120" y="2548917"/>
            <a:chExt cx="1463542" cy="1646030"/>
          </a:xfrm>
        </p:grpSpPr>
        <p:pic>
          <p:nvPicPr>
            <p:cNvPr id="5" name="Picture 4">
              <a:hlinkClick r:id="rId6"/>
              <a:extLst>
                <a:ext uri="{FF2B5EF4-FFF2-40B4-BE49-F238E27FC236}">
                  <a16:creationId xmlns="" xmlns:a16="http://schemas.microsoft.com/office/drawing/2014/main" id="{608C7393-4C65-487A-9773-EC853E60BBC9}"/>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374122" y="2548917"/>
              <a:ext cx="1244444" cy="1244444"/>
            </a:xfrm>
            <a:prstGeom prst="rect">
              <a:avLst/>
            </a:prstGeom>
          </p:spPr>
        </p:pic>
        <p:sp>
          <p:nvSpPr>
            <p:cNvPr id="10" name="TextBox 9">
              <a:extLst>
                <a:ext uri="{FF2B5EF4-FFF2-40B4-BE49-F238E27FC236}">
                  <a16:creationId xmlns="" xmlns:a16="http://schemas.microsoft.com/office/drawing/2014/main" id="{B45FB8EC-C56A-4C70-B6B8-67FF526250F3}"/>
                </a:ext>
              </a:extLst>
            </p:cNvPr>
            <p:cNvSpPr txBox="1"/>
            <p:nvPr/>
          </p:nvSpPr>
          <p:spPr>
            <a:xfrm>
              <a:off x="6319120" y="3917948"/>
              <a:ext cx="1463542" cy="276999"/>
            </a:xfrm>
            <a:prstGeom prst="rect">
              <a:avLst/>
            </a:prstGeom>
            <a:noFill/>
          </p:spPr>
          <p:txBody>
            <a:bodyPr wrap="none" lIns="0" tIns="0" rIns="0" bIns="0" rtlCol="0">
              <a:spAutoFit/>
            </a:bodyPr>
            <a:lstStyle/>
            <a:p>
              <a:pPr algn="ctr">
                <a:lnSpc>
                  <a:spcPct val="90000"/>
                </a:lnSpc>
              </a:pPr>
              <a:r>
                <a:rPr lang="en-US" sz="2000" dirty="0">
                  <a:solidFill>
                    <a:schemeClr val="bg1"/>
                  </a:solidFill>
                  <a:latin typeface="Segoe UI Light" panose="020B0502040204020203" pitchFamily="34" charset="0"/>
                  <a:ea typeface="+mj-ea"/>
                  <a:cs typeface="+mj-cs"/>
                </a:rPr>
                <a:t>Our Solutions</a:t>
              </a:r>
            </a:p>
          </p:txBody>
        </p:sp>
      </p:grpSp>
      <p:grpSp>
        <p:nvGrpSpPr>
          <p:cNvPr id="11" name="Group 10">
            <a:extLst>
              <a:ext uri="{FF2B5EF4-FFF2-40B4-BE49-F238E27FC236}">
                <a16:creationId xmlns="" xmlns:a16="http://schemas.microsoft.com/office/drawing/2014/main" id="{46E5E963-A6C3-43DC-AC07-C7A6C1ABCD8F}"/>
              </a:ext>
            </a:extLst>
          </p:cNvPr>
          <p:cNvGrpSpPr/>
          <p:nvPr/>
        </p:nvGrpSpPr>
        <p:grpSpPr>
          <a:xfrm>
            <a:off x="8264598" y="2569699"/>
            <a:ext cx="2128916" cy="1625248"/>
            <a:chOff x="7012987" y="2569699"/>
            <a:chExt cx="2128916" cy="1625248"/>
          </a:xfrm>
        </p:grpSpPr>
        <p:sp>
          <p:nvSpPr>
            <p:cNvPr id="12" name="TextBox 11">
              <a:extLst>
                <a:ext uri="{FF2B5EF4-FFF2-40B4-BE49-F238E27FC236}">
                  <a16:creationId xmlns="" xmlns:a16="http://schemas.microsoft.com/office/drawing/2014/main" id="{1571BC4E-50E7-4A7D-830D-F9705376FC19}"/>
                </a:ext>
              </a:extLst>
            </p:cNvPr>
            <p:cNvSpPr txBox="1"/>
            <p:nvPr/>
          </p:nvSpPr>
          <p:spPr>
            <a:xfrm>
              <a:off x="7012987" y="3917948"/>
              <a:ext cx="2128916" cy="276999"/>
            </a:xfrm>
            <a:prstGeom prst="rect">
              <a:avLst/>
            </a:prstGeom>
            <a:noFill/>
          </p:spPr>
          <p:txBody>
            <a:bodyPr wrap="none" lIns="0" tIns="0" rIns="0" bIns="0" rtlCol="0">
              <a:spAutoFit/>
            </a:bodyPr>
            <a:lstStyle/>
            <a:p>
              <a:pPr algn="ctr">
                <a:lnSpc>
                  <a:spcPct val="90000"/>
                </a:lnSpc>
              </a:pPr>
              <a:r>
                <a:rPr lang="en-US" sz="2000" dirty="0">
                  <a:solidFill>
                    <a:schemeClr val="bg1"/>
                  </a:solidFill>
                  <a:latin typeface="Segoe UI Light" panose="020B0502040204020203" pitchFamily="34" charset="0"/>
                  <a:ea typeface="+mj-ea"/>
                  <a:cs typeface="+mj-cs"/>
                </a:rPr>
                <a:t>Our OTube Channel</a:t>
              </a:r>
            </a:p>
          </p:txBody>
        </p:sp>
        <p:sp>
          <p:nvSpPr>
            <p:cNvPr id="13" name="Rounded Rectangle 15">
              <a:extLst>
                <a:ext uri="{FF2B5EF4-FFF2-40B4-BE49-F238E27FC236}">
                  <a16:creationId xmlns="" xmlns:a16="http://schemas.microsoft.com/office/drawing/2014/main" id="{EAC5881D-1A79-4053-8EB2-0DFC872D7865}"/>
                </a:ext>
              </a:extLst>
            </p:cNvPr>
            <p:cNvSpPr/>
            <p:nvPr/>
          </p:nvSpPr>
          <p:spPr bwMode="gray">
            <a:xfrm>
              <a:off x="7381085" y="2569699"/>
              <a:ext cx="1244444" cy="1244444"/>
            </a:xfrm>
            <a:prstGeom prst="roundRect">
              <a:avLst>
                <a:gd name="adj" fmla="val 26414"/>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4" name="Picture 13">
              <a:hlinkClick r:id="rId8"/>
              <a:extLst>
                <a:ext uri="{FF2B5EF4-FFF2-40B4-BE49-F238E27FC236}">
                  <a16:creationId xmlns="" xmlns:a16="http://schemas.microsoft.com/office/drawing/2014/main" id="{1FD3D840-B313-4634-BC52-2F4B28584388}"/>
                </a:ext>
              </a:extLst>
            </p:cNvPr>
            <p:cNvPicPr>
              <a:picLocks noChangeAspect="1"/>
            </p:cNvPicPr>
            <p:nvPr/>
          </p:nvPicPr>
          <p:blipFill>
            <a:blip r:embed="rId9"/>
            <a:stretch>
              <a:fillRect/>
            </a:stretch>
          </p:blipFill>
          <p:spPr>
            <a:xfrm>
              <a:off x="7426053" y="2912722"/>
              <a:ext cx="1153177" cy="640654"/>
            </a:xfrm>
            <a:prstGeom prst="rect">
              <a:avLst/>
            </a:prstGeom>
          </p:spPr>
        </p:pic>
      </p:grpSp>
      <p:sp>
        <p:nvSpPr>
          <p:cNvPr id="15" name="Rectangle 14">
            <a:extLst>
              <a:ext uri="{FF2B5EF4-FFF2-40B4-BE49-F238E27FC236}">
                <a16:creationId xmlns="" xmlns:a16="http://schemas.microsoft.com/office/drawing/2014/main" id="{976E1305-0892-4575-83B1-ED089B694F1F}"/>
              </a:ext>
            </a:extLst>
          </p:cNvPr>
          <p:cNvSpPr/>
          <p:nvPr/>
        </p:nvSpPr>
        <p:spPr>
          <a:xfrm>
            <a:off x="0" y="4868337"/>
            <a:ext cx="12190413" cy="861903"/>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6" name="TextBox 15">
            <a:extLst>
              <a:ext uri="{FF2B5EF4-FFF2-40B4-BE49-F238E27FC236}">
                <a16:creationId xmlns="" xmlns:a16="http://schemas.microsoft.com/office/drawing/2014/main" id="{B2930EDA-125D-4D3B-83EE-4F836CFFAEE5}"/>
              </a:ext>
            </a:extLst>
          </p:cNvPr>
          <p:cNvSpPr txBox="1"/>
          <p:nvPr/>
        </p:nvSpPr>
        <p:spPr>
          <a:xfrm>
            <a:off x="1589" y="5131259"/>
            <a:ext cx="12188824" cy="664797"/>
          </a:xfrm>
          <a:prstGeom prst="rect">
            <a:avLst/>
          </a:prstGeom>
          <a:noFill/>
        </p:spPr>
        <p:txBody>
          <a:bodyPr wrap="square" lIns="0" tIns="0" rIns="0" bIns="0" rtlCol="0">
            <a:spAutoFit/>
          </a:bodyPr>
          <a:lstStyle/>
          <a:p>
            <a:pPr algn="ctr">
              <a:lnSpc>
                <a:spcPct val="90000"/>
              </a:lnSpc>
            </a:pPr>
            <a:r>
              <a:rPr lang="en-US" sz="2000" dirty="0">
                <a:solidFill>
                  <a:schemeClr val="bg1"/>
                </a:solidFill>
                <a:latin typeface="Segoe UI Light" panose="020B0502040204020203" pitchFamily="34" charset="0"/>
                <a:ea typeface="+mj-ea"/>
                <a:cs typeface="+mj-cs"/>
              </a:rPr>
              <a:t>http://solutionengineering.us.oracle.com/hubs</a:t>
            </a:r>
          </a:p>
          <a:p>
            <a:pPr algn="ctr">
              <a:lnSpc>
                <a:spcPct val="90000"/>
              </a:lnSpc>
            </a:pPr>
            <a:endParaRPr lang="en-US" sz="2800" dirty="0">
              <a:solidFill>
                <a:schemeClr val="bg1"/>
              </a:solidFill>
            </a:endParaRPr>
          </a:p>
        </p:txBody>
      </p:sp>
      <p:pic>
        <p:nvPicPr>
          <p:cNvPr id="17" name="Picture 16">
            <a:extLst>
              <a:ext uri="{FF2B5EF4-FFF2-40B4-BE49-F238E27FC236}">
                <a16:creationId xmlns="" xmlns:a16="http://schemas.microsoft.com/office/drawing/2014/main" id="{3FD436E3-26B6-49DF-A34E-EA8C08C66C2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332945" y="91942"/>
            <a:ext cx="2645669" cy="719329"/>
          </a:xfrm>
          <a:prstGeom prst="rect">
            <a:avLst/>
          </a:prstGeom>
        </p:spPr>
      </p:pic>
      <p:sp>
        <p:nvSpPr>
          <p:cNvPr id="19" name="Rectangle: Rounded Corners 18">
            <a:extLst>
              <a:ext uri="{FF2B5EF4-FFF2-40B4-BE49-F238E27FC236}">
                <a16:creationId xmlns="" xmlns:a16="http://schemas.microsoft.com/office/drawing/2014/main" id="{A46406E2-3416-44AE-90FA-FD5727143E36}"/>
              </a:ext>
            </a:extLst>
          </p:cNvPr>
          <p:cNvSpPr/>
          <p:nvPr/>
        </p:nvSpPr>
        <p:spPr bwMode="gray">
          <a:xfrm>
            <a:off x="944545" y="4965461"/>
            <a:ext cx="874207" cy="663191"/>
          </a:xfrm>
          <a:prstGeom prst="roundRect">
            <a:avLst/>
          </a:prstGeom>
          <a:solidFill>
            <a:schemeClr val="bg2">
              <a:lumMod val="1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8" name="Isosceles Triangle 17">
            <a:hlinkClick r:id="rId11"/>
            <a:extLst>
              <a:ext uri="{FF2B5EF4-FFF2-40B4-BE49-F238E27FC236}">
                <a16:creationId xmlns="" xmlns:a16="http://schemas.microsoft.com/office/drawing/2014/main" id="{2BD38AE4-0D28-4AB4-A3CA-08EB130D4324}"/>
              </a:ext>
            </a:extLst>
          </p:cNvPr>
          <p:cNvSpPr/>
          <p:nvPr/>
        </p:nvSpPr>
        <p:spPr bwMode="gray">
          <a:xfrm rot="5400000">
            <a:off x="1235949" y="5131259"/>
            <a:ext cx="331596" cy="331596"/>
          </a:xfrm>
          <a:prstGeom prst="triangle">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4" name="Rectangle 23">
            <a:extLst>
              <a:ext uri="{FF2B5EF4-FFF2-40B4-BE49-F238E27FC236}">
                <a16:creationId xmlns="" xmlns:a16="http://schemas.microsoft.com/office/drawing/2014/main" id="{B09117E9-0CC0-457D-8490-F59B922902EB}"/>
              </a:ext>
            </a:extLst>
          </p:cNvPr>
          <p:cNvSpPr/>
          <p:nvPr/>
        </p:nvSpPr>
        <p:spPr bwMode="gray">
          <a:xfrm rot="19053856">
            <a:off x="-456424" y="344060"/>
            <a:ext cx="1729362" cy="215092"/>
          </a:xfrm>
          <a:prstGeom prst="rect">
            <a:avLst/>
          </a:prstGeom>
          <a:solidFill>
            <a:srgbClr val="00000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Closing Slide</a:t>
            </a:r>
          </a:p>
        </p:txBody>
      </p:sp>
      <p:sp>
        <p:nvSpPr>
          <p:cNvPr id="25" name="Footer Placeholder 1">
            <a:extLst>
              <a:ext uri="{FF2B5EF4-FFF2-40B4-BE49-F238E27FC236}">
                <a16:creationId xmlns="" xmlns:a16="http://schemas.microsoft.com/office/drawing/2014/main" id="{F74A67D6-F0D6-42B2-87F4-C26CD76A5401}"/>
              </a:ext>
            </a:extLst>
          </p:cNvPr>
          <p:cNvSpPr txBox="1">
            <a:spLocks/>
          </p:cNvSpPr>
          <p:nvPr/>
        </p:nvSpPr>
        <p:spPr>
          <a:xfrm>
            <a:off x="2165016" y="6598425"/>
            <a:ext cx="7822869" cy="2154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bg1">
                    <a:lumMod val="85000"/>
                  </a:schemeClr>
                </a:solidFill>
              </a:rPr>
              <a:t>Copyright © 2018, Oracle and/or its affiliates.  All Rights Reserved. | Confidential – Oracle Internal</a:t>
            </a:r>
          </a:p>
        </p:txBody>
      </p:sp>
    </p:spTree>
    <p:extLst>
      <p:ext uri="{BB962C8B-B14F-4D97-AF65-F5344CB8AC3E}">
        <p14:creationId xmlns:p14="http://schemas.microsoft.com/office/powerpoint/2010/main" val="171733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D1D493C1-646B-48D1-B962-866297137D0F}"/>
              </a:ext>
            </a:extLst>
          </p:cNvPr>
          <p:cNvPicPr>
            <a:picLocks noChangeAspect="1"/>
          </p:cNvPicPr>
          <p:nvPr/>
        </p:nvPicPr>
        <p:blipFill rotWithShape="1">
          <a:blip r:embed="rId3">
            <a:extLst>
              <a:ext uri="{28A0092B-C50C-407E-A947-70E740481C1C}">
                <a14:useLocalDpi xmlns:a14="http://schemas.microsoft.com/office/drawing/2010/main"/>
              </a:ext>
            </a:extLst>
          </a:blip>
          <a:srcRect l="11357" r="199" b="11227"/>
          <a:stretch/>
        </p:blipFill>
        <p:spPr>
          <a:xfrm>
            <a:off x="2614" y="-23050"/>
            <a:ext cx="12192927" cy="6884022"/>
          </a:xfrm>
          <a:prstGeom prst="rect">
            <a:avLst/>
          </a:prstGeom>
        </p:spPr>
      </p:pic>
      <p:pic>
        <p:nvPicPr>
          <p:cNvPr id="9" name="Picture 8">
            <a:extLst>
              <a:ext uri="{FF2B5EF4-FFF2-40B4-BE49-F238E27FC236}">
                <a16:creationId xmlns="" xmlns:a16="http://schemas.microsoft.com/office/drawing/2014/main" id="{E2225D1E-2ED5-437B-AD26-B229046A342E}"/>
              </a:ext>
            </a:extLst>
          </p:cNvPr>
          <p:cNvPicPr>
            <a:picLocks noChangeAspect="1"/>
          </p:cNvPicPr>
          <p:nvPr/>
        </p:nvPicPr>
        <p:blipFill rotWithShape="1">
          <a:blip r:embed="rId4">
            <a:extLst>
              <a:ext uri="{28A0092B-C50C-407E-A947-70E740481C1C}">
                <a14:useLocalDpi xmlns:a14="http://schemas.microsoft.com/office/drawing/2010/main"/>
              </a:ext>
            </a:extLst>
          </a:blip>
          <a:srcRect l="50145" r="16096"/>
          <a:stretch/>
        </p:blipFill>
        <p:spPr>
          <a:xfrm>
            <a:off x="-1" y="-9146"/>
            <a:ext cx="4127200" cy="6876874"/>
          </a:xfrm>
          <a:prstGeom prst="rect">
            <a:avLst/>
          </a:prstGeom>
        </p:spPr>
      </p:pic>
      <p:sp>
        <p:nvSpPr>
          <p:cNvPr id="22" name="Title 1">
            <a:extLst>
              <a:ext uri="{FF2B5EF4-FFF2-40B4-BE49-F238E27FC236}">
                <a16:creationId xmlns="" xmlns:a16="http://schemas.microsoft.com/office/drawing/2014/main" id="{209AB077-5250-484F-AB4F-EB4326A5605A}"/>
              </a:ext>
            </a:extLst>
          </p:cNvPr>
          <p:cNvSpPr txBox="1">
            <a:spLocks/>
          </p:cNvSpPr>
          <p:nvPr/>
        </p:nvSpPr>
        <p:spPr>
          <a:xfrm>
            <a:off x="5420147" y="-259544"/>
            <a:ext cx="3838576" cy="535531"/>
          </a:xfrm>
          <a:prstGeom prst="rect">
            <a:avLst/>
          </a:prstGeom>
        </p:spPr>
        <p:txBody>
          <a:bodyPr>
            <a:sp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chemeClr val="bg1"/>
              </a:solidFill>
              <a:latin typeface="Segoe UI Light" panose="020B0502040204020203" pitchFamily="34" charset="0"/>
            </a:endParaRPr>
          </a:p>
        </p:txBody>
      </p:sp>
      <p:pic>
        <p:nvPicPr>
          <p:cNvPr id="16" name="Picture 15" descr="Oracle logo in white on red staging background" title="Oracle red badge logo">
            <a:extLst>
              <a:ext uri="{FF2B5EF4-FFF2-40B4-BE49-F238E27FC236}">
                <a16:creationId xmlns="" xmlns:a16="http://schemas.microsoft.com/office/drawing/2014/main" id="{A044A6BC-80E7-4375-92DC-C9E91C16BD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9877" y="6276340"/>
            <a:ext cx="1625138" cy="594360"/>
          </a:xfrm>
          <a:prstGeom prst="rect">
            <a:avLst/>
          </a:prstGeom>
        </p:spPr>
      </p:pic>
      <p:sp>
        <p:nvSpPr>
          <p:cNvPr id="18" name="Rectangle 17">
            <a:extLst>
              <a:ext uri="{FF2B5EF4-FFF2-40B4-BE49-F238E27FC236}">
                <a16:creationId xmlns="" xmlns:a16="http://schemas.microsoft.com/office/drawing/2014/main" id="{B7CAE848-03B1-4C76-AF66-29BEE2556A06}"/>
              </a:ext>
            </a:extLst>
          </p:cNvPr>
          <p:cNvSpPr/>
          <p:nvPr/>
        </p:nvSpPr>
        <p:spPr bwMode="gray">
          <a:xfrm>
            <a:off x="-6719" y="3289109"/>
            <a:ext cx="12195544" cy="1922737"/>
          </a:xfrm>
          <a:prstGeom prst="rect">
            <a:avLst/>
          </a:prstGeom>
          <a:solidFill>
            <a:srgbClr val="000000">
              <a:alpha val="57000"/>
            </a:srgb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0" name="TextBox 19">
            <a:extLst>
              <a:ext uri="{FF2B5EF4-FFF2-40B4-BE49-F238E27FC236}">
                <a16:creationId xmlns="" xmlns:a16="http://schemas.microsoft.com/office/drawing/2014/main" id="{65A798C5-69BA-4DBE-BED8-C4580C4F1A5B}"/>
              </a:ext>
            </a:extLst>
          </p:cNvPr>
          <p:cNvSpPr txBox="1"/>
          <p:nvPr/>
        </p:nvSpPr>
        <p:spPr>
          <a:xfrm>
            <a:off x="3676188" y="3442013"/>
            <a:ext cx="6706195" cy="1575816"/>
          </a:xfrm>
          <a:prstGeom prst="rect">
            <a:avLst/>
          </a:prstGeom>
          <a:noFill/>
        </p:spPr>
        <p:txBody>
          <a:bodyPr wrap="none" lIns="0" tIns="0" rIns="0" bIns="0" rtlCol="0" anchor="ctr">
            <a:spAutoFit/>
          </a:bodyPr>
          <a:lstStyle/>
          <a:p>
            <a:pPr algn="ctr">
              <a:lnSpc>
                <a:spcPct val="80000"/>
              </a:lnSpc>
            </a:pPr>
            <a:r>
              <a:rPr lang="en-US" sz="6600" dirty="0">
                <a:solidFill>
                  <a:schemeClr val="bg1"/>
                </a:solidFill>
                <a:latin typeface="+mj-lt"/>
              </a:rPr>
              <a:t>Fast Food Ordering</a:t>
            </a:r>
            <a:br>
              <a:rPr lang="en-US" sz="6600" dirty="0">
                <a:solidFill>
                  <a:schemeClr val="bg1"/>
                </a:solidFill>
                <a:latin typeface="+mj-lt"/>
              </a:rPr>
            </a:br>
            <a:r>
              <a:rPr lang="en-US" sz="4400" i="1" dirty="0">
                <a:solidFill>
                  <a:schemeClr val="bg1"/>
                </a:solidFill>
                <a:latin typeface="+mj-lt"/>
              </a:rPr>
              <a:t>using Chatbot</a:t>
            </a:r>
            <a:br>
              <a:rPr lang="en-US" sz="4400" i="1" dirty="0">
                <a:solidFill>
                  <a:schemeClr val="bg1"/>
                </a:solidFill>
                <a:latin typeface="+mj-lt"/>
              </a:rPr>
            </a:br>
            <a:r>
              <a:rPr lang="en-US" dirty="0">
                <a:solidFill>
                  <a:schemeClr val="bg2"/>
                </a:solidFill>
                <a:latin typeface="+mj-lt"/>
              </a:rPr>
              <a:t>December 2017</a:t>
            </a:r>
            <a:endParaRPr lang="en-US" sz="6600" dirty="0">
              <a:solidFill>
                <a:schemeClr val="bg2"/>
              </a:solidFill>
              <a:latin typeface="+mj-lt"/>
            </a:endParaRPr>
          </a:p>
        </p:txBody>
      </p:sp>
      <p:pic>
        <p:nvPicPr>
          <p:cNvPr id="23" name="Picture 22">
            <a:extLst>
              <a:ext uri="{FF2B5EF4-FFF2-40B4-BE49-F238E27FC236}">
                <a16:creationId xmlns="" xmlns:a16="http://schemas.microsoft.com/office/drawing/2014/main" id="{28DE64A8-CF56-4DB7-AD4F-7A5E95C705A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33055" y="275987"/>
            <a:ext cx="2548528" cy="692918"/>
          </a:xfrm>
          <a:prstGeom prst="rect">
            <a:avLst/>
          </a:prstGeom>
        </p:spPr>
      </p:pic>
      <p:sp>
        <p:nvSpPr>
          <p:cNvPr id="12" name="Footer Placeholder 1">
            <a:extLst>
              <a:ext uri="{FF2B5EF4-FFF2-40B4-BE49-F238E27FC236}">
                <a16:creationId xmlns="" xmlns:a16="http://schemas.microsoft.com/office/drawing/2014/main" id="{D6597011-2E07-4762-B4A7-270E90B4ED57}"/>
              </a:ext>
            </a:extLst>
          </p:cNvPr>
          <p:cNvSpPr txBox="1">
            <a:spLocks/>
          </p:cNvSpPr>
          <p:nvPr/>
        </p:nvSpPr>
        <p:spPr>
          <a:xfrm>
            <a:off x="4133917" y="6432886"/>
            <a:ext cx="7517548"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a:solidFill>
                  <a:schemeClr val="bg1"/>
                </a:solidFill>
              </a:rPr>
              <a:t>Copyright © 2018, Oracle and/or its affiliates.  All Rights Reserved. | Confidential – Oracle Internal</a:t>
            </a:r>
          </a:p>
        </p:txBody>
      </p:sp>
      <p:grpSp>
        <p:nvGrpSpPr>
          <p:cNvPr id="17" name="Group 16">
            <a:extLst>
              <a:ext uri="{FF2B5EF4-FFF2-40B4-BE49-F238E27FC236}">
                <a16:creationId xmlns="" xmlns:a16="http://schemas.microsoft.com/office/drawing/2014/main" id="{2B993C68-8E1A-43AA-9653-D9E627CAB23C}"/>
              </a:ext>
            </a:extLst>
          </p:cNvPr>
          <p:cNvGrpSpPr/>
          <p:nvPr/>
        </p:nvGrpSpPr>
        <p:grpSpPr>
          <a:xfrm>
            <a:off x="10979617" y="3772512"/>
            <a:ext cx="913940" cy="907190"/>
            <a:chOff x="4588782" y="-1135159"/>
            <a:chExt cx="913940" cy="907190"/>
          </a:xfrm>
        </p:grpSpPr>
        <p:sp>
          <p:nvSpPr>
            <p:cNvPr id="21" name="Freeform 2">
              <a:extLst>
                <a:ext uri="{FF2B5EF4-FFF2-40B4-BE49-F238E27FC236}">
                  <a16:creationId xmlns="" xmlns:a16="http://schemas.microsoft.com/office/drawing/2014/main" id="{E7552034-E6F8-48B5-865F-73115B9B71AB}"/>
                </a:ext>
              </a:extLst>
            </p:cNvPr>
            <p:cNvSpPr>
              <a:spLocks noChangeAspect="1" noChangeArrowheads="1"/>
            </p:cNvSpPr>
            <p:nvPr/>
          </p:nvSpPr>
          <p:spPr bwMode="auto">
            <a:xfrm>
              <a:off x="4588782" y="-1135159"/>
              <a:ext cx="913940" cy="907190"/>
            </a:xfrm>
            <a:custGeom>
              <a:avLst/>
              <a:gdLst>
                <a:gd name="T0" fmla="*/ 2639 w 2987"/>
                <a:gd name="T1" fmla="*/ 1667 h 2964"/>
                <a:gd name="T2" fmla="*/ 1876 w 2987"/>
                <a:gd name="T3" fmla="*/ 1586 h 2964"/>
                <a:gd name="T4" fmla="*/ 1829 w 2987"/>
                <a:gd name="T5" fmla="*/ 1551 h 2964"/>
                <a:gd name="T6" fmla="*/ 1725 w 2987"/>
                <a:gd name="T7" fmla="*/ 567 h 2964"/>
                <a:gd name="T8" fmla="*/ 1609 w 2987"/>
                <a:gd name="T9" fmla="*/ 463 h 2964"/>
                <a:gd name="T10" fmla="*/ 1598 w 2987"/>
                <a:gd name="T11" fmla="*/ 463 h 2964"/>
                <a:gd name="T12" fmla="*/ 1482 w 2987"/>
                <a:gd name="T13" fmla="*/ 579 h 2964"/>
                <a:gd name="T14" fmla="*/ 1482 w 2987"/>
                <a:gd name="T15" fmla="*/ 1991 h 2964"/>
                <a:gd name="T16" fmla="*/ 1401 w 2987"/>
                <a:gd name="T17" fmla="*/ 2188 h 2964"/>
                <a:gd name="T18" fmla="*/ 1354 w 2987"/>
                <a:gd name="T19" fmla="*/ 2233 h 2964"/>
                <a:gd name="T20" fmla="*/ 1285 w 2987"/>
                <a:gd name="T21" fmla="*/ 2245 h 2964"/>
                <a:gd name="T22" fmla="*/ 891 w 2987"/>
                <a:gd name="T23" fmla="*/ 1922 h 2964"/>
                <a:gd name="T24" fmla="*/ 463 w 2987"/>
                <a:gd name="T25" fmla="*/ 1945 h 2964"/>
                <a:gd name="T26" fmla="*/ 1482 w 2987"/>
                <a:gd name="T27" fmla="*/ 2963 h 2964"/>
                <a:gd name="T28" fmla="*/ 2847 w 2987"/>
                <a:gd name="T29" fmla="*/ 2963 h 2964"/>
                <a:gd name="T30" fmla="*/ 2963 w 2987"/>
                <a:gd name="T31" fmla="*/ 2084 h 2964"/>
                <a:gd name="T32" fmla="*/ 2639 w 2987"/>
                <a:gd name="T33" fmla="*/ 1667 h 2964"/>
                <a:gd name="T34" fmla="*/ 1389 w 2987"/>
                <a:gd name="T35" fmla="*/ 579 h 2964"/>
                <a:gd name="T36" fmla="*/ 1598 w 2987"/>
                <a:gd name="T37" fmla="*/ 370 h 2964"/>
                <a:gd name="T38" fmla="*/ 1609 w 2987"/>
                <a:gd name="T39" fmla="*/ 370 h 2964"/>
                <a:gd name="T40" fmla="*/ 1621 w 2987"/>
                <a:gd name="T41" fmla="*/ 370 h 2964"/>
                <a:gd name="T42" fmla="*/ 1621 w 2987"/>
                <a:gd name="T43" fmla="*/ 93 h 2964"/>
                <a:gd name="T44" fmla="*/ 1528 w 2987"/>
                <a:gd name="T45" fmla="*/ 0 h 2964"/>
                <a:gd name="T46" fmla="*/ 93 w 2987"/>
                <a:gd name="T47" fmla="*/ 0 h 2964"/>
                <a:gd name="T48" fmla="*/ 0 w 2987"/>
                <a:gd name="T49" fmla="*/ 93 h 2964"/>
                <a:gd name="T50" fmla="*/ 0 w 2987"/>
                <a:gd name="T51" fmla="*/ 1158 h 2964"/>
                <a:gd name="T52" fmla="*/ 93 w 2987"/>
                <a:gd name="T53" fmla="*/ 1250 h 2964"/>
                <a:gd name="T54" fmla="*/ 1389 w 2987"/>
                <a:gd name="T55" fmla="*/ 1250 h 2964"/>
                <a:gd name="T56" fmla="*/ 1389 w 2987"/>
                <a:gd name="T57" fmla="*/ 579 h 2964"/>
                <a:gd name="T58" fmla="*/ 706 w 2987"/>
                <a:gd name="T59" fmla="*/ 938 h 2964"/>
                <a:gd name="T60" fmla="*/ 648 w 2987"/>
                <a:gd name="T61" fmla="*/ 938 h 2964"/>
                <a:gd name="T62" fmla="*/ 613 w 2987"/>
                <a:gd name="T63" fmla="*/ 903 h 2964"/>
                <a:gd name="T64" fmla="*/ 613 w 2987"/>
                <a:gd name="T65" fmla="*/ 833 h 2964"/>
                <a:gd name="T66" fmla="*/ 822 w 2987"/>
                <a:gd name="T67" fmla="*/ 625 h 2964"/>
                <a:gd name="T68" fmla="*/ 613 w 2987"/>
                <a:gd name="T69" fmla="*/ 417 h 2964"/>
                <a:gd name="T70" fmla="*/ 613 w 2987"/>
                <a:gd name="T71" fmla="*/ 347 h 2964"/>
                <a:gd name="T72" fmla="*/ 648 w 2987"/>
                <a:gd name="T73" fmla="*/ 313 h 2964"/>
                <a:gd name="T74" fmla="*/ 706 w 2987"/>
                <a:gd name="T75" fmla="*/ 313 h 2964"/>
                <a:gd name="T76" fmla="*/ 926 w 2987"/>
                <a:gd name="T77" fmla="*/ 533 h 2964"/>
                <a:gd name="T78" fmla="*/ 1019 w 2987"/>
                <a:gd name="T79" fmla="*/ 625 h 2964"/>
                <a:gd name="T80" fmla="*/ 706 w 2987"/>
                <a:gd name="T81" fmla="*/ 938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87" h="2964">
                  <a:moveTo>
                    <a:pt x="2639" y="1667"/>
                  </a:moveTo>
                  <a:cubicBezTo>
                    <a:pt x="1876" y="1586"/>
                    <a:pt x="1876" y="1586"/>
                    <a:pt x="1876" y="1586"/>
                  </a:cubicBezTo>
                  <a:cubicBezTo>
                    <a:pt x="1852" y="1586"/>
                    <a:pt x="1829" y="1563"/>
                    <a:pt x="1829" y="1551"/>
                  </a:cubicBezTo>
                  <a:cubicBezTo>
                    <a:pt x="1725" y="567"/>
                    <a:pt x="1725" y="567"/>
                    <a:pt x="1725" y="567"/>
                  </a:cubicBezTo>
                  <a:cubicBezTo>
                    <a:pt x="1713" y="509"/>
                    <a:pt x="1667" y="463"/>
                    <a:pt x="1609" y="463"/>
                  </a:cubicBezTo>
                  <a:cubicBezTo>
                    <a:pt x="1598" y="463"/>
                    <a:pt x="1598" y="463"/>
                    <a:pt x="1598" y="463"/>
                  </a:cubicBezTo>
                  <a:cubicBezTo>
                    <a:pt x="1528" y="463"/>
                    <a:pt x="1482" y="509"/>
                    <a:pt x="1482" y="579"/>
                  </a:cubicBezTo>
                  <a:cubicBezTo>
                    <a:pt x="1482" y="1991"/>
                    <a:pt x="1482" y="1991"/>
                    <a:pt x="1482" y="1991"/>
                  </a:cubicBezTo>
                  <a:cubicBezTo>
                    <a:pt x="1482" y="2072"/>
                    <a:pt x="1447" y="2142"/>
                    <a:pt x="1401" y="2188"/>
                  </a:cubicBezTo>
                  <a:cubicBezTo>
                    <a:pt x="1354" y="2233"/>
                    <a:pt x="1354" y="2233"/>
                    <a:pt x="1354" y="2233"/>
                  </a:cubicBezTo>
                  <a:cubicBezTo>
                    <a:pt x="1331" y="2257"/>
                    <a:pt x="1308" y="2257"/>
                    <a:pt x="1285" y="2245"/>
                  </a:cubicBezTo>
                  <a:cubicBezTo>
                    <a:pt x="891" y="1922"/>
                    <a:pt x="891" y="1922"/>
                    <a:pt x="891" y="1922"/>
                  </a:cubicBezTo>
                  <a:cubicBezTo>
                    <a:pt x="764" y="1817"/>
                    <a:pt x="579" y="1829"/>
                    <a:pt x="463" y="1945"/>
                  </a:cubicBezTo>
                  <a:cubicBezTo>
                    <a:pt x="1482" y="2963"/>
                    <a:pt x="1482" y="2963"/>
                    <a:pt x="1482" y="2963"/>
                  </a:cubicBezTo>
                  <a:cubicBezTo>
                    <a:pt x="2847" y="2963"/>
                    <a:pt x="2847" y="2963"/>
                    <a:pt x="2847" y="2963"/>
                  </a:cubicBezTo>
                  <a:cubicBezTo>
                    <a:pt x="2963" y="2084"/>
                    <a:pt x="2963" y="2084"/>
                    <a:pt x="2963" y="2084"/>
                  </a:cubicBezTo>
                  <a:cubicBezTo>
                    <a:pt x="2986" y="1876"/>
                    <a:pt x="2835" y="1690"/>
                    <a:pt x="2639" y="1667"/>
                  </a:cubicBezTo>
                  <a:close/>
                  <a:moveTo>
                    <a:pt x="1389" y="579"/>
                  </a:moveTo>
                  <a:cubicBezTo>
                    <a:pt x="1389" y="463"/>
                    <a:pt x="1482" y="370"/>
                    <a:pt x="1598" y="370"/>
                  </a:cubicBezTo>
                  <a:cubicBezTo>
                    <a:pt x="1609" y="370"/>
                    <a:pt x="1609" y="370"/>
                    <a:pt x="1609" y="370"/>
                  </a:cubicBezTo>
                  <a:lnTo>
                    <a:pt x="1621" y="370"/>
                  </a:lnTo>
                  <a:cubicBezTo>
                    <a:pt x="1621" y="93"/>
                    <a:pt x="1621" y="93"/>
                    <a:pt x="1621" y="93"/>
                  </a:cubicBezTo>
                  <a:cubicBezTo>
                    <a:pt x="1621" y="46"/>
                    <a:pt x="1574" y="0"/>
                    <a:pt x="1528" y="0"/>
                  </a:cubicBezTo>
                  <a:cubicBezTo>
                    <a:pt x="93" y="0"/>
                    <a:pt x="93" y="0"/>
                    <a:pt x="93" y="0"/>
                  </a:cubicBezTo>
                  <a:cubicBezTo>
                    <a:pt x="46" y="0"/>
                    <a:pt x="0" y="46"/>
                    <a:pt x="0" y="93"/>
                  </a:cubicBezTo>
                  <a:cubicBezTo>
                    <a:pt x="0" y="1158"/>
                    <a:pt x="0" y="1158"/>
                    <a:pt x="0" y="1158"/>
                  </a:cubicBezTo>
                  <a:cubicBezTo>
                    <a:pt x="0" y="1204"/>
                    <a:pt x="46" y="1250"/>
                    <a:pt x="93" y="1250"/>
                  </a:cubicBezTo>
                  <a:cubicBezTo>
                    <a:pt x="1389" y="1250"/>
                    <a:pt x="1389" y="1250"/>
                    <a:pt x="1389" y="1250"/>
                  </a:cubicBezTo>
                  <a:lnTo>
                    <a:pt x="1389" y="579"/>
                  </a:lnTo>
                  <a:close/>
                  <a:moveTo>
                    <a:pt x="706" y="938"/>
                  </a:moveTo>
                  <a:cubicBezTo>
                    <a:pt x="695" y="949"/>
                    <a:pt x="660" y="949"/>
                    <a:pt x="648" y="938"/>
                  </a:cubicBezTo>
                  <a:cubicBezTo>
                    <a:pt x="613" y="903"/>
                    <a:pt x="613" y="903"/>
                    <a:pt x="613" y="903"/>
                  </a:cubicBezTo>
                  <a:cubicBezTo>
                    <a:pt x="590" y="880"/>
                    <a:pt x="590" y="857"/>
                    <a:pt x="613" y="833"/>
                  </a:cubicBezTo>
                  <a:cubicBezTo>
                    <a:pt x="822" y="625"/>
                    <a:pt x="822" y="625"/>
                    <a:pt x="822" y="625"/>
                  </a:cubicBezTo>
                  <a:cubicBezTo>
                    <a:pt x="613" y="417"/>
                    <a:pt x="613" y="417"/>
                    <a:pt x="613" y="417"/>
                  </a:cubicBezTo>
                  <a:cubicBezTo>
                    <a:pt x="590" y="394"/>
                    <a:pt x="590" y="370"/>
                    <a:pt x="613" y="347"/>
                  </a:cubicBezTo>
                  <a:cubicBezTo>
                    <a:pt x="648" y="313"/>
                    <a:pt x="648" y="313"/>
                    <a:pt x="648" y="313"/>
                  </a:cubicBezTo>
                  <a:cubicBezTo>
                    <a:pt x="660" y="301"/>
                    <a:pt x="695" y="301"/>
                    <a:pt x="706" y="313"/>
                  </a:cubicBezTo>
                  <a:cubicBezTo>
                    <a:pt x="926" y="533"/>
                    <a:pt x="926" y="533"/>
                    <a:pt x="926" y="533"/>
                  </a:cubicBezTo>
                  <a:cubicBezTo>
                    <a:pt x="1019" y="625"/>
                    <a:pt x="1019" y="625"/>
                    <a:pt x="1019" y="625"/>
                  </a:cubicBezTo>
                  <a:lnTo>
                    <a:pt x="706" y="938"/>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4" name="TextBox 23">
              <a:extLst>
                <a:ext uri="{FF2B5EF4-FFF2-40B4-BE49-F238E27FC236}">
                  <a16:creationId xmlns="" xmlns:a16="http://schemas.microsoft.com/office/drawing/2014/main" id="{BD913500-93C1-4E13-AE97-05A47C5A6166}"/>
                </a:ext>
              </a:extLst>
            </p:cNvPr>
            <p:cNvSpPr txBox="1"/>
            <p:nvPr/>
          </p:nvSpPr>
          <p:spPr>
            <a:xfrm>
              <a:off x="5043570" y="-497340"/>
              <a:ext cx="394339" cy="249299"/>
            </a:xfrm>
            <a:prstGeom prst="rect">
              <a:avLst/>
            </a:prstGeom>
            <a:noFill/>
          </p:spPr>
          <p:txBody>
            <a:bodyPr wrap="none" lIns="0" tIns="0" rIns="0" bIns="0" rtlCol="0">
              <a:spAutoFit/>
            </a:bodyPr>
            <a:lstStyle/>
            <a:p>
              <a:pPr>
                <a:lnSpc>
                  <a:spcPct val="90000"/>
                </a:lnSpc>
              </a:pPr>
              <a:r>
                <a:rPr lang="en-US" dirty="0">
                  <a:solidFill>
                    <a:schemeClr val="accent1">
                      <a:lumMod val="75000"/>
                    </a:schemeClr>
                  </a:solidFill>
                </a:rPr>
                <a:t>POC</a:t>
              </a:r>
            </a:p>
          </p:txBody>
        </p:sp>
      </p:grpSp>
      <p:sp>
        <p:nvSpPr>
          <p:cNvPr id="4" name="Rectangle 3">
            <a:extLst>
              <a:ext uri="{FF2B5EF4-FFF2-40B4-BE49-F238E27FC236}">
                <a16:creationId xmlns="" xmlns:a16="http://schemas.microsoft.com/office/drawing/2014/main" id="{ACA0EC2D-65BE-4E78-AD03-A8726D1C5E48}"/>
              </a:ext>
            </a:extLst>
          </p:cNvPr>
          <p:cNvSpPr/>
          <p:nvPr/>
        </p:nvSpPr>
        <p:spPr bwMode="gray">
          <a:xfrm rot="19053856">
            <a:off x="-428282" y="278222"/>
            <a:ext cx="1729362" cy="215092"/>
          </a:xfrm>
          <a:prstGeom prst="rect">
            <a:avLst/>
          </a:prstGeom>
          <a:solidFill>
            <a:srgbClr val="00000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Example</a:t>
            </a:r>
          </a:p>
        </p:txBody>
      </p:sp>
      <p:sp>
        <p:nvSpPr>
          <p:cNvPr id="2" name="Rectangle 1">
            <a:extLst>
              <a:ext uri="{FF2B5EF4-FFF2-40B4-BE49-F238E27FC236}">
                <a16:creationId xmlns="" xmlns:a16="http://schemas.microsoft.com/office/drawing/2014/main" id="{F84E1854-263F-465F-A854-AEB3342FFD96}"/>
              </a:ext>
            </a:extLst>
          </p:cNvPr>
          <p:cNvSpPr/>
          <p:nvPr/>
        </p:nvSpPr>
        <p:spPr bwMode="gray">
          <a:xfrm rot="20843470">
            <a:off x="6248007" y="756056"/>
            <a:ext cx="2669309" cy="553976"/>
          </a:xfrm>
          <a:prstGeom prst="rect">
            <a:avLst/>
          </a:prstGeom>
          <a:solidFill>
            <a:schemeClr val="accent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5" name="Rectangle 24">
            <a:extLst>
              <a:ext uri="{FF2B5EF4-FFF2-40B4-BE49-F238E27FC236}">
                <a16:creationId xmlns="" xmlns:a16="http://schemas.microsoft.com/office/drawing/2014/main" id="{C8910A69-F544-4F23-90B6-B50C3159038C}"/>
              </a:ext>
            </a:extLst>
          </p:cNvPr>
          <p:cNvSpPr/>
          <p:nvPr/>
        </p:nvSpPr>
        <p:spPr bwMode="gray">
          <a:xfrm rot="20696088">
            <a:off x="7937559" y="850518"/>
            <a:ext cx="945966" cy="532727"/>
          </a:xfrm>
          <a:prstGeom prst="rect">
            <a:avLst/>
          </a:prstGeom>
          <a:solidFill>
            <a:srgbClr val="F16166"/>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6" name="Rectangle 25">
            <a:extLst>
              <a:ext uri="{FF2B5EF4-FFF2-40B4-BE49-F238E27FC236}">
                <a16:creationId xmlns="" xmlns:a16="http://schemas.microsoft.com/office/drawing/2014/main" id="{864A1A9B-2F43-4E47-82A1-FFDDF3EF35A7}"/>
              </a:ext>
            </a:extLst>
          </p:cNvPr>
          <p:cNvSpPr/>
          <p:nvPr/>
        </p:nvSpPr>
        <p:spPr bwMode="gray">
          <a:xfrm rot="20766699">
            <a:off x="6807696" y="705476"/>
            <a:ext cx="1565574" cy="614671"/>
          </a:xfrm>
          <a:prstGeom prst="rect">
            <a:avLst/>
          </a:prstGeom>
          <a:solidFill>
            <a:srgbClr val="F16166"/>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7" name="Rectangle 26">
            <a:extLst>
              <a:ext uri="{FF2B5EF4-FFF2-40B4-BE49-F238E27FC236}">
                <a16:creationId xmlns="" xmlns:a16="http://schemas.microsoft.com/office/drawing/2014/main" id="{6463EE2D-4D2C-4831-96A8-B397B2A9E602}"/>
              </a:ext>
            </a:extLst>
          </p:cNvPr>
          <p:cNvSpPr/>
          <p:nvPr/>
        </p:nvSpPr>
        <p:spPr bwMode="gray">
          <a:xfrm rot="20696088">
            <a:off x="7580481" y="655092"/>
            <a:ext cx="945966" cy="614671"/>
          </a:xfrm>
          <a:prstGeom prst="rect">
            <a:avLst/>
          </a:prstGeom>
          <a:solidFill>
            <a:srgbClr val="F16166"/>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8" name="Rectangle 27">
            <a:extLst>
              <a:ext uri="{FF2B5EF4-FFF2-40B4-BE49-F238E27FC236}">
                <a16:creationId xmlns="" xmlns:a16="http://schemas.microsoft.com/office/drawing/2014/main" id="{6AEC7375-283C-45B9-9918-89D113811353}"/>
              </a:ext>
            </a:extLst>
          </p:cNvPr>
          <p:cNvSpPr/>
          <p:nvPr/>
        </p:nvSpPr>
        <p:spPr bwMode="gray">
          <a:xfrm rot="307035">
            <a:off x="9570948" y="2119980"/>
            <a:ext cx="1208575" cy="996908"/>
          </a:xfrm>
          <a:prstGeom prst="rect">
            <a:avLst/>
          </a:prstGeom>
          <a:solidFill>
            <a:schemeClr val="tx1">
              <a:lumMod val="75000"/>
              <a:alpha val="96000"/>
            </a:schemeClr>
          </a:solidFill>
          <a:ln w="15875">
            <a:noFill/>
            <a:miter lim="800000"/>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 name="Rectangle 2">
            <a:extLst>
              <a:ext uri="{FF2B5EF4-FFF2-40B4-BE49-F238E27FC236}">
                <a16:creationId xmlns="" xmlns:a16="http://schemas.microsoft.com/office/drawing/2014/main" id="{40CB34FB-84BC-4098-9FC0-E05DF69354C4}"/>
              </a:ext>
            </a:extLst>
          </p:cNvPr>
          <p:cNvSpPr/>
          <p:nvPr/>
        </p:nvSpPr>
        <p:spPr bwMode="gray">
          <a:xfrm rot="859390">
            <a:off x="2159965" y="1534032"/>
            <a:ext cx="1010372" cy="2459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100" dirty="0">
                <a:solidFill>
                  <a:srgbClr val="000000"/>
                </a:solidFill>
              </a:rPr>
              <a:t>FastFoodBot</a:t>
            </a:r>
          </a:p>
        </p:txBody>
      </p:sp>
      <p:grpSp>
        <p:nvGrpSpPr>
          <p:cNvPr id="6" name="Group 5">
            <a:extLst>
              <a:ext uri="{FF2B5EF4-FFF2-40B4-BE49-F238E27FC236}">
                <a16:creationId xmlns="" xmlns:a16="http://schemas.microsoft.com/office/drawing/2014/main" id="{C507E776-3759-429E-9D27-61F2D2FDFEEE}"/>
              </a:ext>
            </a:extLst>
          </p:cNvPr>
          <p:cNvGrpSpPr/>
          <p:nvPr/>
        </p:nvGrpSpPr>
        <p:grpSpPr>
          <a:xfrm>
            <a:off x="1352446" y="1614754"/>
            <a:ext cx="249382" cy="258619"/>
            <a:chOff x="1352446" y="1614754"/>
            <a:chExt cx="249382" cy="258619"/>
          </a:xfrm>
        </p:grpSpPr>
        <p:sp>
          <p:nvSpPr>
            <p:cNvPr id="5" name="Oval 4">
              <a:extLst>
                <a:ext uri="{FF2B5EF4-FFF2-40B4-BE49-F238E27FC236}">
                  <a16:creationId xmlns="" xmlns:a16="http://schemas.microsoft.com/office/drawing/2014/main" id="{0E88A65A-5ABD-4CC8-AECB-EE8846F98D33}"/>
                </a:ext>
              </a:extLst>
            </p:cNvPr>
            <p:cNvSpPr/>
            <p:nvPr/>
          </p:nvSpPr>
          <p:spPr bwMode="gray">
            <a:xfrm>
              <a:off x="1352446" y="1614754"/>
              <a:ext cx="249382" cy="258619"/>
            </a:xfrm>
            <a:prstGeom prst="ellipse">
              <a:avLst/>
            </a:prstGeom>
            <a:solidFill>
              <a:schemeClr val="bg1"/>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30" name="Picture Placeholder 9">
              <a:extLst>
                <a:ext uri="{FF2B5EF4-FFF2-40B4-BE49-F238E27FC236}">
                  <a16:creationId xmlns="" xmlns:a16="http://schemas.microsoft.com/office/drawing/2014/main" id="{8F59A8B3-0C18-472B-9BA2-5825F29C78E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2800" t="17725" r="36146" b="42525"/>
            <a:stretch/>
          </p:blipFill>
          <p:spPr>
            <a:xfrm rot="1210707">
              <a:off x="1402364" y="1653145"/>
              <a:ext cx="149544" cy="191448"/>
            </a:xfrm>
            <a:prstGeom prst="rect">
              <a:avLst/>
            </a:prstGeom>
          </p:spPr>
        </p:pic>
      </p:grpSp>
      <p:grpSp>
        <p:nvGrpSpPr>
          <p:cNvPr id="31" name="Group 30">
            <a:extLst>
              <a:ext uri="{FF2B5EF4-FFF2-40B4-BE49-F238E27FC236}">
                <a16:creationId xmlns="" xmlns:a16="http://schemas.microsoft.com/office/drawing/2014/main" id="{40934E0C-6EFA-4E38-AF1A-EE1B9A5F83C0}"/>
              </a:ext>
            </a:extLst>
          </p:cNvPr>
          <p:cNvGrpSpPr/>
          <p:nvPr/>
        </p:nvGrpSpPr>
        <p:grpSpPr>
          <a:xfrm>
            <a:off x="1103064" y="2679248"/>
            <a:ext cx="249382" cy="258619"/>
            <a:chOff x="1352446" y="1614754"/>
            <a:chExt cx="249382" cy="258619"/>
          </a:xfrm>
        </p:grpSpPr>
        <p:sp>
          <p:nvSpPr>
            <p:cNvPr id="32" name="Oval 31">
              <a:extLst>
                <a:ext uri="{FF2B5EF4-FFF2-40B4-BE49-F238E27FC236}">
                  <a16:creationId xmlns="" xmlns:a16="http://schemas.microsoft.com/office/drawing/2014/main" id="{2D9773BA-CE26-48B3-8447-DC1996A31BBF}"/>
                </a:ext>
              </a:extLst>
            </p:cNvPr>
            <p:cNvSpPr/>
            <p:nvPr/>
          </p:nvSpPr>
          <p:spPr bwMode="gray">
            <a:xfrm>
              <a:off x="1352446" y="1614754"/>
              <a:ext cx="249382" cy="258619"/>
            </a:xfrm>
            <a:prstGeom prst="ellipse">
              <a:avLst/>
            </a:prstGeom>
            <a:solidFill>
              <a:schemeClr val="bg1"/>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33" name="Picture Placeholder 9">
              <a:extLst>
                <a:ext uri="{FF2B5EF4-FFF2-40B4-BE49-F238E27FC236}">
                  <a16:creationId xmlns="" xmlns:a16="http://schemas.microsoft.com/office/drawing/2014/main" id="{05F2611C-007A-43B0-BED5-24007B1FCE5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2800" t="17725" r="36146" b="42525"/>
            <a:stretch/>
          </p:blipFill>
          <p:spPr>
            <a:xfrm rot="1210707">
              <a:off x="1402364" y="1653145"/>
              <a:ext cx="149544" cy="191448"/>
            </a:xfrm>
            <a:prstGeom prst="rect">
              <a:avLst/>
            </a:prstGeom>
          </p:spPr>
        </p:pic>
      </p:grpSp>
      <p:sp>
        <p:nvSpPr>
          <p:cNvPr id="19" name="Isosceles Triangle 18">
            <a:extLst>
              <a:ext uri="{FF2B5EF4-FFF2-40B4-BE49-F238E27FC236}">
                <a16:creationId xmlns="" xmlns:a16="http://schemas.microsoft.com/office/drawing/2014/main" id="{954E0D4F-1EF0-4E10-98CA-8A6581946E80}"/>
              </a:ext>
            </a:extLst>
          </p:cNvPr>
          <p:cNvSpPr/>
          <p:nvPr/>
        </p:nvSpPr>
        <p:spPr bwMode="gray">
          <a:xfrm rot="5400000">
            <a:off x="-879095" y="2263238"/>
            <a:ext cx="3927219" cy="2165016"/>
          </a:xfrm>
          <a:prstGeom prst="triangle">
            <a:avLst>
              <a:gd name="adj" fmla="val 51043"/>
            </a:avLst>
          </a:prstGeom>
          <a:solidFill>
            <a:schemeClr val="accent1">
              <a:alpha val="64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4" name="Rectangle 33">
            <a:extLst>
              <a:ext uri="{FF2B5EF4-FFF2-40B4-BE49-F238E27FC236}">
                <a16:creationId xmlns="" xmlns:a16="http://schemas.microsoft.com/office/drawing/2014/main" id="{1F0828CB-1F15-4CBC-825B-26F30F9305D5}"/>
              </a:ext>
            </a:extLst>
          </p:cNvPr>
          <p:cNvSpPr/>
          <p:nvPr/>
        </p:nvSpPr>
        <p:spPr bwMode="gray">
          <a:xfrm rot="20696088">
            <a:off x="6350367" y="962935"/>
            <a:ext cx="945966" cy="532727"/>
          </a:xfrm>
          <a:prstGeom prst="rect">
            <a:avLst/>
          </a:prstGeom>
          <a:solidFill>
            <a:srgbClr val="F16166"/>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5" name="Rectangle 34">
            <a:extLst>
              <a:ext uri="{FF2B5EF4-FFF2-40B4-BE49-F238E27FC236}">
                <a16:creationId xmlns="" xmlns:a16="http://schemas.microsoft.com/office/drawing/2014/main" id="{62E99D14-68B4-4970-93A3-FCC7D3555827}"/>
              </a:ext>
            </a:extLst>
          </p:cNvPr>
          <p:cNvSpPr/>
          <p:nvPr/>
        </p:nvSpPr>
        <p:spPr bwMode="gray">
          <a:xfrm>
            <a:off x="7161334" y="833448"/>
            <a:ext cx="945966" cy="532727"/>
          </a:xfrm>
          <a:prstGeom prst="rect">
            <a:avLst/>
          </a:prstGeom>
          <a:solidFill>
            <a:srgbClr val="F16166"/>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7" name="TextBox 6">
            <a:extLst>
              <a:ext uri="{FF2B5EF4-FFF2-40B4-BE49-F238E27FC236}">
                <a16:creationId xmlns="" xmlns:a16="http://schemas.microsoft.com/office/drawing/2014/main" id="{14E67F3A-A916-4A0E-821D-A4B5E9C164AB}"/>
              </a:ext>
            </a:extLst>
          </p:cNvPr>
          <p:cNvSpPr txBox="1"/>
          <p:nvPr/>
        </p:nvSpPr>
        <p:spPr>
          <a:xfrm rot="20895601">
            <a:off x="6221795" y="919239"/>
            <a:ext cx="2689839" cy="249299"/>
          </a:xfrm>
          <a:prstGeom prst="rect">
            <a:avLst/>
          </a:prstGeom>
          <a:noFill/>
        </p:spPr>
        <p:txBody>
          <a:bodyPr wrap="none" lIns="0" tIns="0" rIns="0" bIns="0" rtlCol="0">
            <a:spAutoFit/>
          </a:bodyPr>
          <a:lstStyle/>
          <a:p>
            <a:pPr>
              <a:lnSpc>
                <a:spcPct val="90000"/>
              </a:lnSpc>
            </a:pPr>
            <a:r>
              <a:rPr lang="en-US" b="1" dirty="0">
                <a:solidFill>
                  <a:schemeClr val="tx1">
                    <a:lumMod val="50000"/>
                  </a:schemeClr>
                </a:solidFill>
                <a:effectLst>
                  <a:outerShdw blurRad="38100" dist="38100" dir="2700000" algn="tl">
                    <a:srgbClr val="000000">
                      <a:alpha val="43137"/>
                    </a:srgbClr>
                  </a:outerShdw>
                </a:effectLst>
                <a:latin typeface="Algerian" panose="04020705040A02060702" pitchFamily="82" charset="0"/>
              </a:rPr>
              <a:t>Fast Food Restaurant</a:t>
            </a:r>
          </a:p>
        </p:txBody>
      </p:sp>
    </p:spTree>
    <p:extLst>
      <p:ext uri="{BB962C8B-B14F-4D97-AF65-F5344CB8AC3E}">
        <p14:creationId xmlns:p14="http://schemas.microsoft.com/office/powerpoint/2010/main" val="146115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 xmlns:a16="http://schemas.microsoft.com/office/drawing/2014/main" id="{A5EE4702-F631-411D-86E3-B609FD925220}"/>
              </a:ext>
            </a:extLst>
          </p:cNvPr>
          <p:cNvSpPr/>
          <p:nvPr/>
        </p:nvSpPr>
        <p:spPr bwMode="gray">
          <a:xfrm>
            <a:off x="-4526" y="3929682"/>
            <a:ext cx="12179216" cy="2937395"/>
          </a:xfrm>
          <a:prstGeom prst="rect">
            <a:avLst/>
          </a:prstGeom>
          <a:solidFill>
            <a:schemeClr val="tx2">
              <a:lumMod val="50000"/>
              <a:alpha val="92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 name="Rectangle 2">
            <a:extLst>
              <a:ext uri="{FF2B5EF4-FFF2-40B4-BE49-F238E27FC236}">
                <a16:creationId xmlns="" xmlns:a16="http://schemas.microsoft.com/office/drawing/2014/main" id="{78069DF6-B043-40DF-84A4-6DD731674C07}"/>
              </a:ext>
            </a:extLst>
          </p:cNvPr>
          <p:cNvSpPr/>
          <p:nvPr/>
        </p:nvSpPr>
        <p:spPr bwMode="gray">
          <a:xfrm>
            <a:off x="-1" y="-12700"/>
            <a:ext cx="12198313" cy="994050"/>
          </a:xfrm>
          <a:prstGeom prst="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69" name="Flowchart: Process 4">
            <a:extLst>
              <a:ext uri="{FF2B5EF4-FFF2-40B4-BE49-F238E27FC236}">
                <a16:creationId xmlns="" xmlns:a16="http://schemas.microsoft.com/office/drawing/2014/main" id="{4A251502-93FB-4AD5-8765-FE4F02A4BF75}"/>
              </a:ext>
            </a:extLst>
          </p:cNvPr>
          <p:cNvSpPr/>
          <p:nvPr/>
        </p:nvSpPr>
        <p:spPr>
          <a:xfrm>
            <a:off x="0" y="-4604"/>
            <a:ext cx="9930806" cy="782444"/>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296" y="10000"/>
                </a:lnTo>
                <a:lnTo>
                  <a:pt x="0" y="10000"/>
                </a:lnTo>
                <a:lnTo>
                  <a:pt x="0" y="0"/>
                </a:lnTo>
                <a:close/>
              </a:path>
            </a:pathLst>
          </a:custGeom>
          <a:solidFill>
            <a:srgbClr val="0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 xmlns:a16="http://schemas.microsoft.com/office/drawing/2014/main" id="{A87C7B46-44A8-4545-B15D-7A6006556BD0}"/>
              </a:ext>
            </a:extLst>
          </p:cNvPr>
          <p:cNvSpPr txBox="1"/>
          <p:nvPr/>
        </p:nvSpPr>
        <p:spPr>
          <a:xfrm>
            <a:off x="933061" y="237456"/>
            <a:ext cx="7353689" cy="387798"/>
          </a:xfrm>
          <a:prstGeom prst="rect">
            <a:avLst/>
          </a:prstGeom>
          <a:noFill/>
        </p:spPr>
        <p:txBody>
          <a:bodyPr wrap="square" lIns="0" tIns="0" rIns="0" bIns="0" rtlCol="0">
            <a:spAutoFit/>
          </a:bodyPr>
          <a:lstStyle/>
          <a:p>
            <a:pPr>
              <a:lnSpc>
                <a:spcPct val="90000"/>
              </a:lnSpc>
            </a:pPr>
            <a:r>
              <a:rPr lang="en-US" sz="2800" dirty="0" smtClean="0">
                <a:solidFill>
                  <a:schemeClr val="bg1"/>
                </a:solidFill>
                <a:latin typeface="Segoe UI Light" panose="020B0502040204020203" pitchFamily="34" charset="0"/>
              </a:rPr>
              <a:t>Credit Card Activation Chatbot</a:t>
            </a:r>
            <a:endParaRPr lang="en-US" sz="2800" dirty="0">
              <a:solidFill>
                <a:schemeClr val="bg1"/>
              </a:solidFill>
              <a:latin typeface="Segoe UI Light" panose="020B0502040204020203" pitchFamily="34" charset="0"/>
            </a:endParaRPr>
          </a:p>
        </p:txBody>
      </p:sp>
      <p:pic>
        <p:nvPicPr>
          <p:cNvPr id="26" name="Picture 25">
            <a:extLst>
              <a:ext uri="{FF2B5EF4-FFF2-40B4-BE49-F238E27FC236}">
                <a16:creationId xmlns="" xmlns:a16="http://schemas.microsoft.com/office/drawing/2014/main" id="{35C3DD27-2355-4828-ABB9-5120AAE8E2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32945" y="79242"/>
            <a:ext cx="2645669" cy="719329"/>
          </a:xfrm>
          <a:prstGeom prst="rect">
            <a:avLst/>
          </a:prstGeom>
        </p:spPr>
      </p:pic>
      <p:sp>
        <p:nvSpPr>
          <p:cNvPr id="2" name="Rectangle 1">
            <a:extLst>
              <a:ext uri="{FF2B5EF4-FFF2-40B4-BE49-F238E27FC236}">
                <a16:creationId xmlns="" xmlns:a16="http://schemas.microsoft.com/office/drawing/2014/main" id="{F5A74D9B-964C-420B-829D-ED14BFC04C4D}"/>
              </a:ext>
            </a:extLst>
          </p:cNvPr>
          <p:cNvSpPr/>
          <p:nvPr/>
        </p:nvSpPr>
        <p:spPr bwMode="gray">
          <a:xfrm>
            <a:off x="10196172" y="979587"/>
            <a:ext cx="2002140" cy="5874790"/>
          </a:xfrm>
          <a:prstGeom prst="rect">
            <a:avLst/>
          </a:prstGeom>
          <a:solidFill>
            <a:schemeClr val="tx1">
              <a:lumMod val="50000"/>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6" name="Picture 15">
            <a:hlinkClick r:id="rId4"/>
            <a:extLst>
              <a:ext uri="{FF2B5EF4-FFF2-40B4-BE49-F238E27FC236}">
                <a16:creationId xmlns="" xmlns:a16="http://schemas.microsoft.com/office/drawing/2014/main" id="{4FC155B4-85FE-4B53-99D4-ABC3170DF84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701495" y="2991449"/>
            <a:ext cx="946150" cy="559359"/>
          </a:xfrm>
          <a:prstGeom prst="rect">
            <a:avLst/>
          </a:prstGeom>
        </p:spPr>
      </p:pic>
      <p:pic>
        <p:nvPicPr>
          <p:cNvPr id="10" name="Picture 9">
            <a:hlinkClick r:id="rId6"/>
            <a:extLst>
              <a:ext uri="{FF2B5EF4-FFF2-40B4-BE49-F238E27FC236}">
                <a16:creationId xmlns="" xmlns:a16="http://schemas.microsoft.com/office/drawing/2014/main" id="{80206E2E-751F-496D-A771-E575353EC7C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899537" y="1030091"/>
            <a:ext cx="598488" cy="598488"/>
          </a:xfrm>
          <a:prstGeom prst="rect">
            <a:avLst/>
          </a:prstGeom>
        </p:spPr>
      </p:pic>
      <p:sp>
        <p:nvSpPr>
          <p:cNvPr id="11" name="TextBox 10">
            <a:extLst>
              <a:ext uri="{FF2B5EF4-FFF2-40B4-BE49-F238E27FC236}">
                <a16:creationId xmlns="" xmlns:a16="http://schemas.microsoft.com/office/drawing/2014/main" id="{A10D8861-08B7-4020-A63D-3A0CD9C32875}"/>
              </a:ext>
            </a:extLst>
          </p:cNvPr>
          <p:cNvSpPr txBox="1"/>
          <p:nvPr/>
        </p:nvSpPr>
        <p:spPr>
          <a:xfrm>
            <a:off x="10685827" y="1648157"/>
            <a:ext cx="1025922" cy="290849"/>
          </a:xfrm>
          <a:prstGeom prst="rect">
            <a:avLst/>
          </a:prstGeom>
          <a:noFill/>
        </p:spPr>
        <p:txBody>
          <a:bodyPr wrap="none" lIns="0" tIns="0" rIns="0" bIns="0" rtlCol="0">
            <a:spAutoFit/>
          </a:bodyPr>
          <a:lstStyle/>
          <a:p>
            <a:pPr algn="ctr">
              <a:lnSpc>
                <a:spcPct val="90000"/>
              </a:lnSpc>
            </a:pPr>
            <a:r>
              <a:rPr lang="en-US" sz="1050" dirty="0">
                <a:solidFill>
                  <a:schemeClr val="bg1"/>
                </a:solidFill>
              </a:rPr>
              <a:t>Go to the Solution </a:t>
            </a:r>
            <a:br>
              <a:rPr lang="en-US" sz="1050" dirty="0">
                <a:solidFill>
                  <a:schemeClr val="bg1"/>
                </a:solidFill>
              </a:rPr>
            </a:br>
            <a:r>
              <a:rPr lang="en-US" sz="1050" dirty="0">
                <a:solidFill>
                  <a:schemeClr val="bg1"/>
                </a:solidFill>
              </a:rPr>
              <a:t>Bank Asset Page</a:t>
            </a:r>
          </a:p>
        </p:txBody>
      </p:sp>
      <p:sp>
        <p:nvSpPr>
          <p:cNvPr id="23" name="TextBox 22">
            <a:extLst>
              <a:ext uri="{FF2B5EF4-FFF2-40B4-BE49-F238E27FC236}">
                <a16:creationId xmlns="" xmlns:a16="http://schemas.microsoft.com/office/drawing/2014/main" id="{E537C2A4-9307-48DA-8B84-30111BAF8C8E}"/>
              </a:ext>
            </a:extLst>
          </p:cNvPr>
          <p:cNvSpPr txBox="1"/>
          <p:nvPr/>
        </p:nvSpPr>
        <p:spPr>
          <a:xfrm>
            <a:off x="10665436" y="3576688"/>
            <a:ext cx="1082027" cy="290849"/>
          </a:xfrm>
          <a:prstGeom prst="rect">
            <a:avLst/>
          </a:prstGeom>
          <a:noFill/>
        </p:spPr>
        <p:txBody>
          <a:bodyPr wrap="none" lIns="0" tIns="0" rIns="0" bIns="0" rtlCol="0">
            <a:spAutoFit/>
          </a:bodyPr>
          <a:lstStyle/>
          <a:p>
            <a:pPr algn="ctr">
              <a:lnSpc>
                <a:spcPct val="90000"/>
              </a:lnSpc>
            </a:pPr>
            <a:r>
              <a:rPr lang="en-US" sz="1050" dirty="0">
                <a:solidFill>
                  <a:schemeClr val="bg1"/>
                </a:solidFill>
              </a:rPr>
              <a:t>Watch the Solution </a:t>
            </a:r>
            <a:br>
              <a:rPr lang="en-US" sz="1050" dirty="0">
                <a:solidFill>
                  <a:schemeClr val="bg1"/>
                </a:solidFill>
              </a:rPr>
            </a:br>
            <a:r>
              <a:rPr lang="en-US" sz="1050" dirty="0">
                <a:solidFill>
                  <a:schemeClr val="bg1"/>
                </a:solidFill>
              </a:rPr>
              <a:t>Prototype Video</a:t>
            </a:r>
          </a:p>
        </p:txBody>
      </p:sp>
      <p:sp>
        <p:nvSpPr>
          <p:cNvPr id="27" name="TextBox 26">
            <a:extLst>
              <a:ext uri="{FF2B5EF4-FFF2-40B4-BE49-F238E27FC236}">
                <a16:creationId xmlns="" xmlns:a16="http://schemas.microsoft.com/office/drawing/2014/main" id="{CCB123DF-F514-479F-A068-DDA429025AB4}"/>
              </a:ext>
            </a:extLst>
          </p:cNvPr>
          <p:cNvSpPr txBox="1"/>
          <p:nvPr/>
        </p:nvSpPr>
        <p:spPr>
          <a:xfrm>
            <a:off x="10966235" y="4217449"/>
            <a:ext cx="575286" cy="332399"/>
          </a:xfrm>
          <a:prstGeom prst="rect">
            <a:avLst/>
          </a:prstGeom>
          <a:noFill/>
        </p:spPr>
        <p:txBody>
          <a:bodyPr wrap="none" lIns="0" tIns="0" rIns="0" bIns="0" rtlCol="0">
            <a:spAutoFit/>
          </a:bodyPr>
          <a:lstStyle/>
          <a:p>
            <a:pPr>
              <a:lnSpc>
                <a:spcPct val="90000"/>
              </a:lnSpc>
            </a:pPr>
            <a:r>
              <a:rPr lang="en-US" sz="1200" dirty="0">
                <a:solidFill>
                  <a:schemeClr val="bg1"/>
                </a:solidFill>
              </a:rPr>
              <a:t>Lead ECA</a:t>
            </a:r>
            <a:br>
              <a:rPr lang="en-US" sz="1200" dirty="0">
                <a:solidFill>
                  <a:schemeClr val="bg1"/>
                </a:solidFill>
              </a:rPr>
            </a:br>
            <a:r>
              <a:rPr lang="en-US" sz="1200" dirty="0">
                <a:solidFill>
                  <a:schemeClr val="bg1"/>
                </a:solidFill>
              </a:rPr>
              <a:t>Name</a:t>
            </a:r>
          </a:p>
        </p:txBody>
      </p:sp>
      <p:sp>
        <p:nvSpPr>
          <p:cNvPr id="28" name="TextBox 27">
            <a:extLst>
              <a:ext uri="{FF2B5EF4-FFF2-40B4-BE49-F238E27FC236}">
                <a16:creationId xmlns="" xmlns:a16="http://schemas.microsoft.com/office/drawing/2014/main" id="{E853EF69-E6A3-418A-A703-2166464A26DA}"/>
              </a:ext>
            </a:extLst>
          </p:cNvPr>
          <p:cNvSpPr txBox="1"/>
          <p:nvPr/>
        </p:nvSpPr>
        <p:spPr>
          <a:xfrm>
            <a:off x="10966235" y="4940362"/>
            <a:ext cx="1112919" cy="332399"/>
          </a:xfrm>
          <a:prstGeom prst="rect">
            <a:avLst/>
          </a:prstGeom>
          <a:noFill/>
        </p:spPr>
        <p:txBody>
          <a:bodyPr wrap="square" lIns="0" tIns="0" rIns="0" bIns="0" rtlCol="0">
            <a:spAutoFit/>
          </a:bodyPr>
          <a:lstStyle/>
          <a:p>
            <a:pPr>
              <a:lnSpc>
                <a:spcPct val="90000"/>
              </a:lnSpc>
            </a:pPr>
            <a:r>
              <a:rPr lang="en-US" sz="1200" dirty="0">
                <a:solidFill>
                  <a:schemeClr val="bg1"/>
                </a:solidFill>
              </a:rPr>
              <a:t>Lead Developer</a:t>
            </a:r>
            <a:br>
              <a:rPr lang="en-US" sz="1200" dirty="0">
                <a:solidFill>
                  <a:schemeClr val="bg1"/>
                </a:solidFill>
              </a:rPr>
            </a:br>
            <a:r>
              <a:rPr lang="en-US" sz="1200" dirty="0">
                <a:solidFill>
                  <a:schemeClr val="bg1"/>
                </a:solidFill>
              </a:rPr>
              <a:t>Name</a:t>
            </a:r>
          </a:p>
        </p:txBody>
      </p:sp>
      <p:pic>
        <p:nvPicPr>
          <p:cNvPr id="63" name="Picture 62" descr="Oracle logo in white on red staging background" title="Oracle red badge logo">
            <a:extLst>
              <a:ext uri="{FF2B5EF4-FFF2-40B4-BE49-F238E27FC236}">
                <a16:creationId xmlns="" xmlns:a16="http://schemas.microsoft.com/office/drawing/2014/main" id="{8A56A3B1-C66D-42F2-AF2B-490A04781D2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39877" y="6276340"/>
            <a:ext cx="1625138" cy="594360"/>
          </a:xfrm>
          <a:prstGeom prst="rect">
            <a:avLst/>
          </a:prstGeom>
        </p:spPr>
      </p:pic>
      <p:sp>
        <p:nvSpPr>
          <p:cNvPr id="58" name="TextBox 57">
            <a:extLst>
              <a:ext uri="{FF2B5EF4-FFF2-40B4-BE49-F238E27FC236}">
                <a16:creationId xmlns="" xmlns:a16="http://schemas.microsoft.com/office/drawing/2014/main" id="{74970C77-01B5-47FA-8DB1-45945097ABCD}"/>
              </a:ext>
            </a:extLst>
          </p:cNvPr>
          <p:cNvSpPr txBox="1"/>
          <p:nvPr/>
        </p:nvSpPr>
        <p:spPr>
          <a:xfrm>
            <a:off x="10966235" y="5607914"/>
            <a:ext cx="1112919" cy="332399"/>
          </a:xfrm>
          <a:prstGeom prst="rect">
            <a:avLst/>
          </a:prstGeom>
          <a:noFill/>
        </p:spPr>
        <p:txBody>
          <a:bodyPr wrap="square" lIns="0" tIns="0" rIns="0" bIns="0" rtlCol="0">
            <a:spAutoFit/>
          </a:bodyPr>
          <a:lstStyle/>
          <a:p>
            <a:pPr>
              <a:lnSpc>
                <a:spcPct val="90000"/>
              </a:lnSpc>
            </a:pPr>
            <a:r>
              <a:rPr lang="en-US" sz="1200" dirty="0">
                <a:solidFill>
                  <a:schemeClr val="bg1"/>
                </a:solidFill>
              </a:rPr>
              <a:t>Cloud Developer</a:t>
            </a:r>
            <a:br>
              <a:rPr lang="en-US" sz="1200" dirty="0">
                <a:solidFill>
                  <a:schemeClr val="bg1"/>
                </a:solidFill>
              </a:rPr>
            </a:br>
            <a:r>
              <a:rPr lang="en-US" sz="1200" dirty="0">
                <a:solidFill>
                  <a:schemeClr val="bg1"/>
                </a:solidFill>
              </a:rPr>
              <a:t>Name</a:t>
            </a:r>
          </a:p>
        </p:txBody>
      </p:sp>
      <p:sp>
        <p:nvSpPr>
          <p:cNvPr id="65" name="TextBox 64">
            <a:extLst>
              <a:ext uri="{FF2B5EF4-FFF2-40B4-BE49-F238E27FC236}">
                <a16:creationId xmlns="" xmlns:a16="http://schemas.microsoft.com/office/drawing/2014/main" id="{5C19972D-7AE9-44A6-97CC-AF88872052CB}"/>
              </a:ext>
            </a:extLst>
          </p:cNvPr>
          <p:cNvSpPr txBox="1"/>
          <p:nvPr/>
        </p:nvSpPr>
        <p:spPr>
          <a:xfrm>
            <a:off x="10966235" y="6321387"/>
            <a:ext cx="1112919" cy="332399"/>
          </a:xfrm>
          <a:prstGeom prst="rect">
            <a:avLst/>
          </a:prstGeom>
          <a:noFill/>
        </p:spPr>
        <p:txBody>
          <a:bodyPr wrap="square" lIns="0" tIns="0" rIns="0" bIns="0" rtlCol="0">
            <a:spAutoFit/>
          </a:bodyPr>
          <a:lstStyle/>
          <a:p>
            <a:pPr>
              <a:lnSpc>
                <a:spcPct val="90000"/>
              </a:lnSpc>
            </a:pPr>
            <a:r>
              <a:rPr lang="en-US" sz="1200" dirty="0">
                <a:solidFill>
                  <a:schemeClr val="bg1"/>
                </a:solidFill>
              </a:rPr>
              <a:t>Cloud Developer</a:t>
            </a:r>
            <a:br>
              <a:rPr lang="en-US" sz="1200" dirty="0">
                <a:solidFill>
                  <a:schemeClr val="bg1"/>
                </a:solidFill>
              </a:rPr>
            </a:br>
            <a:r>
              <a:rPr lang="en-US" sz="1200" dirty="0">
                <a:solidFill>
                  <a:schemeClr val="bg1"/>
                </a:solidFill>
              </a:rPr>
              <a:t>Name</a:t>
            </a:r>
          </a:p>
        </p:txBody>
      </p:sp>
      <p:sp>
        <p:nvSpPr>
          <p:cNvPr id="70" name="Rectangle 69">
            <a:extLst>
              <a:ext uri="{FF2B5EF4-FFF2-40B4-BE49-F238E27FC236}">
                <a16:creationId xmlns="" xmlns:a16="http://schemas.microsoft.com/office/drawing/2014/main" id="{5C71E808-6C74-4CE1-85CB-83F8974520B0}"/>
              </a:ext>
            </a:extLst>
          </p:cNvPr>
          <p:cNvSpPr/>
          <p:nvPr/>
        </p:nvSpPr>
        <p:spPr bwMode="gray">
          <a:xfrm>
            <a:off x="-5023" y="3929680"/>
            <a:ext cx="10197196" cy="982904"/>
          </a:xfrm>
          <a:prstGeom prst="rect">
            <a:avLst/>
          </a:prstGeom>
          <a:solidFill>
            <a:schemeClr val="tx2">
              <a:alpha val="82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75" name="TextBox 74">
            <a:extLst>
              <a:ext uri="{FF2B5EF4-FFF2-40B4-BE49-F238E27FC236}">
                <a16:creationId xmlns="" xmlns:a16="http://schemas.microsoft.com/office/drawing/2014/main" id="{EFB6810B-CD6E-4CD3-8749-FC778B50AB46}"/>
              </a:ext>
            </a:extLst>
          </p:cNvPr>
          <p:cNvSpPr txBox="1"/>
          <p:nvPr/>
        </p:nvSpPr>
        <p:spPr>
          <a:xfrm>
            <a:off x="734142" y="4017983"/>
            <a:ext cx="9264056" cy="387798"/>
          </a:xfrm>
          <a:prstGeom prst="rect">
            <a:avLst/>
          </a:prstGeom>
          <a:noFill/>
        </p:spPr>
        <p:txBody>
          <a:bodyPr wrap="square" lIns="0" tIns="0" rIns="0" bIns="0" rtlCol="0">
            <a:spAutoFit/>
          </a:bodyPr>
          <a:lstStyle/>
          <a:p>
            <a:pPr>
              <a:lnSpc>
                <a:spcPct val="90000"/>
              </a:lnSpc>
            </a:pPr>
            <a:r>
              <a:rPr lang="en-US" sz="1400" dirty="0">
                <a:solidFill>
                  <a:schemeClr val="bg1"/>
                </a:solidFill>
                <a:effectLst>
                  <a:outerShdw blurRad="38100" dist="38100" dir="2700000" algn="tl">
                    <a:srgbClr val="000000">
                      <a:alpha val="43137"/>
                    </a:srgbClr>
                  </a:outerShdw>
                </a:effectLst>
              </a:rPr>
              <a:t>Use one to three English sentences here to describe the business problem or desired solution/capability, how Oracle’s solution innovatively addresses this need using cool technology, the Oracle solution differentiation, and its value to customers.</a:t>
            </a:r>
          </a:p>
        </p:txBody>
      </p:sp>
      <p:pic>
        <p:nvPicPr>
          <p:cNvPr id="68" name="Picture 67">
            <a:extLst>
              <a:ext uri="{FF2B5EF4-FFF2-40B4-BE49-F238E27FC236}">
                <a16:creationId xmlns="" xmlns:a16="http://schemas.microsoft.com/office/drawing/2014/main" id="{D1D5DC12-5E25-4300-912D-29BBA4FF8D80}"/>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r="76933"/>
          <a:stretch/>
        </p:blipFill>
        <p:spPr>
          <a:xfrm>
            <a:off x="29791" y="-124487"/>
            <a:ext cx="820632" cy="967261"/>
          </a:xfrm>
          <a:prstGeom prst="rect">
            <a:avLst/>
          </a:prstGeom>
        </p:spPr>
      </p:pic>
      <p:sp>
        <p:nvSpPr>
          <p:cNvPr id="64" name="TextBox 63">
            <a:extLst>
              <a:ext uri="{FF2B5EF4-FFF2-40B4-BE49-F238E27FC236}">
                <a16:creationId xmlns="" xmlns:a16="http://schemas.microsoft.com/office/drawing/2014/main" id="{A37F652B-A987-4617-A007-F340247CE13D}"/>
              </a:ext>
            </a:extLst>
          </p:cNvPr>
          <p:cNvSpPr txBox="1"/>
          <p:nvPr/>
        </p:nvSpPr>
        <p:spPr>
          <a:xfrm>
            <a:off x="963995" y="98964"/>
            <a:ext cx="6142250" cy="227755"/>
          </a:xfrm>
          <a:prstGeom prst="rect">
            <a:avLst/>
          </a:prstGeom>
          <a:noFill/>
        </p:spPr>
        <p:txBody>
          <a:bodyPr wrap="square" lIns="0" tIns="0" rIns="0" bIns="0" rtlCol="0">
            <a:spAutoFit/>
          </a:bodyPr>
          <a:lstStyle/>
          <a:p>
            <a:pPr>
              <a:lnSpc>
                <a:spcPct val="90000"/>
              </a:lnSpc>
            </a:pPr>
            <a:r>
              <a:rPr lang="en-US" sz="1600" dirty="0">
                <a:solidFill>
                  <a:schemeClr val="bg2"/>
                </a:solidFill>
                <a:latin typeface="Segoe Print" panose="02000600000000000000" pitchFamily="2" charset="0"/>
              </a:rPr>
              <a:t>Solution Highlight</a:t>
            </a:r>
          </a:p>
        </p:txBody>
      </p:sp>
      <p:pic>
        <p:nvPicPr>
          <p:cNvPr id="71" name="Picture 33" descr="cloud.png">
            <a:extLst>
              <a:ext uri="{FF2B5EF4-FFF2-40B4-BE49-F238E27FC236}">
                <a16:creationId xmlns="" xmlns:a16="http://schemas.microsoft.com/office/drawing/2014/main" id="{7579A78C-334A-4D1F-82D7-0D2FD568E124}"/>
              </a:ext>
            </a:extLst>
          </p:cNvPr>
          <p:cNvPicPr>
            <a:picLocks noChangeAspect="1"/>
          </p:cNvPicPr>
          <p:nvPr/>
        </p:nvPicPr>
        <p:blipFill rotWithShape="1">
          <a:blip r:embed="rId10" cstate="print"/>
          <a:srcRect t="21583" r="51041" b="36686"/>
          <a:stretch/>
        </p:blipFill>
        <p:spPr bwMode="auto">
          <a:xfrm>
            <a:off x="4962" y="992593"/>
            <a:ext cx="10193647" cy="2933264"/>
          </a:xfrm>
          <a:prstGeom prst="rect">
            <a:avLst/>
          </a:prstGeom>
          <a:noFill/>
          <a:ln w="9525">
            <a:noFill/>
            <a:miter lim="800000"/>
            <a:headEnd/>
            <a:tailEnd/>
          </a:ln>
        </p:spPr>
      </p:pic>
      <p:sp>
        <p:nvSpPr>
          <p:cNvPr id="72" name="TextBox 71">
            <a:extLst>
              <a:ext uri="{FF2B5EF4-FFF2-40B4-BE49-F238E27FC236}">
                <a16:creationId xmlns="" xmlns:a16="http://schemas.microsoft.com/office/drawing/2014/main" id="{07C0CEAB-7766-4354-895A-EDB38363C3A9}"/>
              </a:ext>
            </a:extLst>
          </p:cNvPr>
          <p:cNvSpPr txBox="1"/>
          <p:nvPr/>
        </p:nvSpPr>
        <p:spPr>
          <a:xfrm>
            <a:off x="546977" y="2028818"/>
            <a:ext cx="9264056" cy="720197"/>
          </a:xfrm>
          <a:prstGeom prst="rect">
            <a:avLst/>
          </a:prstGeom>
          <a:noFill/>
        </p:spPr>
        <p:txBody>
          <a:bodyPr wrap="square" lIns="0" tIns="0" rIns="0" bIns="0" rtlCol="0">
            <a:spAutoFit/>
          </a:bodyPr>
          <a:lstStyle/>
          <a:p>
            <a:pPr algn="ctr">
              <a:lnSpc>
                <a:spcPct val="90000"/>
              </a:lnSpc>
            </a:pPr>
            <a:r>
              <a:rPr lang="en-US" sz="2400" dirty="0">
                <a:solidFill>
                  <a:schemeClr val="tx2">
                    <a:lumMod val="50000"/>
                  </a:schemeClr>
                </a:solidFill>
              </a:rPr>
              <a:t>Insert business solution images in this space.  </a:t>
            </a:r>
            <a:br>
              <a:rPr lang="en-US" sz="2400" dirty="0">
                <a:solidFill>
                  <a:schemeClr val="tx2">
                    <a:lumMod val="50000"/>
                  </a:schemeClr>
                </a:solidFill>
              </a:rPr>
            </a:br>
            <a:r>
              <a:rPr lang="en-US" sz="1400" dirty="0">
                <a:solidFill>
                  <a:schemeClr val="tx2">
                    <a:lumMod val="50000"/>
                  </a:schemeClr>
                </a:solidFill>
              </a:rPr>
              <a:t>Use images to tell a customer story at a very high level.</a:t>
            </a:r>
            <a:br>
              <a:rPr lang="en-US" sz="1400" dirty="0">
                <a:solidFill>
                  <a:schemeClr val="tx2">
                    <a:lumMod val="50000"/>
                  </a:schemeClr>
                </a:solidFill>
              </a:rPr>
            </a:br>
            <a:r>
              <a:rPr lang="en-US" sz="1400" dirty="0">
                <a:solidFill>
                  <a:schemeClr val="tx2">
                    <a:lumMod val="50000"/>
                  </a:schemeClr>
                </a:solidFill>
              </a:rPr>
              <a:t>Note: The full story is not needed here – just enough to represent the solution.</a:t>
            </a:r>
          </a:p>
        </p:txBody>
      </p:sp>
      <p:sp>
        <p:nvSpPr>
          <p:cNvPr id="73" name="TextBox 72">
            <a:extLst>
              <a:ext uri="{FF2B5EF4-FFF2-40B4-BE49-F238E27FC236}">
                <a16:creationId xmlns="" xmlns:a16="http://schemas.microsoft.com/office/drawing/2014/main" id="{9CCA0A79-2B5F-4793-B78C-BDBB3303BA70}"/>
              </a:ext>
            </a:extLst>
          </p:cNvPr>
          <p:cNvSpPr txBox="1"/>
          <p:nvPr/>
        </p:nvSpPr>
        <p:spPr>
          <a:xfrm>
            <a:off x="734142" y="5247815"/>
            <a:ext cx="9264056" cy="720197"/>
          </a:xfrm>
          <a:prstGeom prst="rect">
            <a:avLst/>
          </a:prstGeom>
          <a:noFill/>
        </p:spPr>
        <p:txBody>
          <a:bodyPr wrap="square" lIns="0" tIns="0" rIns="0" bIns="0" rtlCol="0">
            <a:spAutoFit/>
          </a:bodyPr>
          <a:lstStyle/>
          <a:p>
            <a:pPr algn="ctr">
              <a:lnSpc>
                <a:spcPct val="90000"/>
              </a:lnSpc>
            </a:pPr>
            <a:r>
              <a:rPr lang="en-US" sz="2400" dirty="0">
                <a:solidFill>
                  <a:schemeClr val="bg1"/>
                </a:solidFill>
                <a:effectLst>
                  <a:outerShdw blurRad="38100" dist="38100" dir="2700000" algn="tl">
                    <a:srgbClr val="000000">
                      <a:alpha val="43137"/>
                    </a:srgbClr>
                  </a:outerShdw>
                </a:effectLst>
              </a:rPr>
              <a:t>Provide the high-level Notional Architecture of Solution in this space.  </a:t>
            </a:r>
            <a:r>
              <a:rPr lang="en-US" sz="1400" dirty="0">
                <a:solidFill>
                  <a:schemeClr val="bg1"/>
                </a:solidFill>
                <a:effectLst>
                  <a:outerShdw blurRad="38100" dist="38100" dir="2700000" algn="tl">
                    <a:srgbClr val="000000">
                      <a:alpha val="43137"/>
                    </a:srgbClr>
                  </a:outerShdw>
                </a:effectLst>
              </a:rPr>
              <a:t/>
            </a:r>
            <a:br>
              <a:rPr lang="en-US" sz="1400" dirty="0">
                <a:solidFill>
                  <a:schemeClr val="bg1"/>
                </a:solidFill>
                <a:effectLst>
                  <a:outerShdw blurRad="38100" dist="38100" dir="2700000" algn="tl">
                    <a:srgbClr val="000000">
                      <a:alpha val="43137"/>
                    </a:srgbClr>
                  </a:outerShdw>
                </a:effectLst>
              </a:rPr>
            </a:br>
            <a:r>
              <a:rPr lang="en-US" sz="1400" dirty="0">
                <a:solidFill>
                  <a:schemeClr val="bg1"/>
                </a:solidFill>
                <a:effectLst>
                  <a:outerShdw blurRad="38100" dist="38100" dir="2700000" algn="tl">
                    <a:srgbClr val="000000">
                      <a:alpha val="43137"/>
                    </a:srgbClr>
                  </a:outerShdw>
                </a:effectLst>
              </a:rPr>
              <a:t>Make sure the Notional Architecture tells the use case story of Actors interacting with systems, the flow of information, and high-level technology components/applications and interactions.  Note: It is not necessary to show the individual cloud services.  </a:t>
            </a:r>
          </a:p>
        </p:txBody>
      </p:sp>
      <p:grpSp>
        <p:nvGrpSpPr>
          <p:cNvPr id="13" name="Group 12">
            <a:extLst>
              <a:ext uri="{FF2B5EF4-FFF2-40B4-BE49-F238E27FC236}">
                <a16:creationId xmlns="" xmlns:a16="http://schemas.microsoft.com/office/drawing/2014/main" id="{E0C35B9E-57DE-440F-8FB4-6C4A23026366}"/>
              </a:ext>
            </a:extLst>
          </p:cNvPr>
          <p:cNvGrpSpPr/>
          <p:nvPr/>
        </p:nvGrpSpPr>
        <p:grpSpPr>
          <a:xfrm>
            <a:off x="10333066" y="4103018"/>
            <a:ext cx="435195" cy="585940"/>
            <a:chOff x="10333066" y="4103018"/>
            <a:chExt cx="435195" cy="585940"/>
          </a:xfrm>
        </p:grpSpPr>
        <p:sp>
          <p:nvSpPr>
            <p:cNvPr id="8" name="Rectangle 7">
              <a:extLst>
                <a:ext uri="{FF2B5EF4-FFF2-40B4-BE49-F238E27FC236}">
                  <a16:creationId xmlns="" xmlns:a16="http://schemas.microsoft.com/office/drawing/2014/main" id="{013EEC04-A1BF-4B60-8739-5C5F568F2CB3}"/>
                </a:ext>
              </a:extLst>
            </p:cNvPr>
            <p:cNvSpPr/>
            <p:nvPr/>
          </p:nvSpPr>
          <p:spPr bwMode="gray">
            <a:xfrm>
              <a:off x="10333066" y="4103018"/>
              <a:ext cx="435195" cy="585940"/>
            </a:xfrm>
            <a:prstGeom prst="rect">
              <a:avLst/>
            </a:prstGeom>
            <a:solidFill>
              <a:schemeClr val="accent2"/>
            </a:solidFill>
            <a:ln w="15875">
              <a:solidFill>
                <a:schemeClr val="accent2"/>
              </a:solidFill>
              <a:miter lim="800000"/>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79" name="Picture Placeholder 10">
              <a:extLst>
                <a:ext uri="{FF2B5EF4-FFF2-40B4-BE49-F238E27FC236}">
                  <a16:creationId xmlns="" xmlns:a16="http://schemas.microsoft.com/office/drawing/2014/main" id="{26EF456B-EF3B-48EE-B497-3B0FE97BCFA7}"/>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400" t="14934" r="31869" b="31634"/>
            <a:stretch/>
          </p:blipFill>
          <p:spPr>
            <a:xfrm>
              <a:off x="10397724" y="4211882"/>
              <a:ext cx="296112" cy="398271"/>
            </a:xfrm>
            <a:prstGeom prst="rect">
              <a:avLst/>
            </a:prstGeom>
          </p:spPr>
        </p:pic>
      </p:grpSp>
      <p:grpSp>
        <p:nvGrpSpPr>
          <p:cNvPr id="15" name="Group 14">
            <a:extLst>
              <a:ext uri="{FF2B5EF4-FFF2-40B4-BE49-F238E27FC236}">
                <a16:creationId xmlns="" xmlns:a16="http://schemas.microsoft.com/office/drawing/2014/main" id="{D477FCAE-7201-48AE-BC29-0584BE3B80F7}"/>
              </a:ext>
            </a:extLst>
          </p:cNvPr>
          <p:cNvGrpSpPr/>
          <p:nvPr/>
        </p:nvGrpSpPr>
        <p:grpSpPr>
          <a:xfrm>
            <a:off x="10339416" y="5506368"/>
            <a:ext cx="435195" cy="585940"/>
            <a:chOff x="10339416" y="5506368"/>
            <a:chExt cx="435195" cy="585940"/>
          </a:xfrm>
        </p:grpSpPr>
        <p:sp>
          <p:nvSpPr>
            <p:cNvPr id="84" name="Rectangle 83">
              <a:extLst>
                <a:ext uri="{FF2B5EF4-FFF2-40B4-BE49-F238E27FC236}">
                  <a16:creationId xmlns="" xmlns:a16="http://schemas.microsoft.com/office/drawing/2014/main" id="{F040C072-4ECD-406E-944F-670CD71E5AF6}"/>
                </a:ext>
              </a:extLst>
            </p:cNvPr>
            <p:cNvSpPr/>
            <p:nvPr/>
          </p:nvSpPr>
          <p:spPr bwMode="gray">
            <a:xfrm>
              <a:off x="10339416" y="5506368"/>
              <a:ext cx="435195" cy="585940"/>
            </a:xfrm>
            <a:prstGeom prst="rect">
              <a:avLst/>
            </a:prstGeom>
            <a:solidFill>
              <a:schemeClr val="accent2"/>
            </a:solidFill>
            <a:ln w="15875">
              <a:solidFill>
                <a:schemeClr val="accent2"/>
              </a:solidFill>
              <a:miter lim="800000"/>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86" name="Picture Placeholder 10">
              <a:extLst>
                <a:ext uri="{FF2B5EF4-FFF2-40B4-BE49-F238E27FC236}">
                  <a16:creationId xmlns="" xmlns:a16="http://schemas.microsoft.com/office/drawing/2014/main" id="{F3FC1C77-FA0A-4208-A62C-8528921E1D29}"/>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8400" t="14934" r="31869" b="31634"/>
            <a:stretch/>
          </p:blipFill>
          <p:spPr>
            <a:xfrm>
              <a:off x="10404074" y="5615232"/>
              <a:ext cx="296112" cy="398271"/>
            </a:xfrm>
            <a:prstGeom prst="rect">
              <a:avLst/>
            </a:prstGeom>
          </p:spPr>
        </p:pic>
      </p:grpSp>
      <p:grpSp>
        <p:nvGrpSpPr>
          <p:cNvPr id="14" name="Group 13">
            <a:extLst>
              <a:ext uri="{FF2B5EF4-FFF2-40B4-BE49-F238E27FC236}">
                <a16:creationId xmlns="" xmlns:a16="http://schemas.microsoft.com/office/drawing/2014/main" id="{8EA61EDC-48DF-43E7-A6FF-7989312AAEB6}"/>
              </a:ext>
            </a:extLst>
          </p:cNvPr>
          <p:cNvGrpSpPr/>
          <p:nvPr/>
        </p:nvGrpSpPr>
        <p:grpSpPr>
          <a:xfrm>
            <a:off x="10333066" y="4801518"/>
            <a:ext cx="435195" cy="585940"/>
            <a:chOff x="10333066" y="4801518"/>
            <a:chExt cx="435195" cy="585940"/>
          </a:xfrm>
        </p:grpSpPr>
        <p:sp>
          <p:nvSpPr>
            <p:cNvPr id="81" name="Rectangle 80">
              <a:extLst>
                <a:ext uri="{FF2B5EF4-FFF2-40B4-BE49-F238E27FC236}">
                  <a16:creationId xmlns="" xmlns:a16="http://schemas.microsoft.com/office/drawing/2014/main" id="{41A5839A-D572-4D2D-BBEC-AB2A33DE45B1}"/>
                </a:ext>
              </a:extLst>
            </p:cNvPr>
            <p:cNvSpPr/>
            <p:nvPr/>
          </p:nvSpPr>
          <p:spPr bwMode="gray">
            <a:xfrm>
              <a:off x="10333066" y="4801518"/>
              <a:ext cx="435195" cy="585940"/>
            </a:xfrm>
            <a:prstGeom prst="rect">
              <a:avLst/>
            </a:prstGeom>
            <a:solidFill>
              <a:schemeClr val="accent2"/>
            </a:solidFill>
            <a:ln w="15875">
              <a:solidFill>
                <a:schemeClr val="accent2"/>
              </a:solidFill>
              <a:miter lim="800000"/>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80" name="Picture Placeholder 9">
              <a:extLst>
                <a:ext uri="{FF2B5EF4-FFF2-40B4-BE49-F238E27FC236}">
                  <a16:creationId xmlns="" xmlns:a16="http://schemas.microsoft.com/office/drawing/2014/main" id="{1DE16F83-ECC3-4944-863F-185E84BBB126}"/>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7606" t="14958" r="29991" b="27581"/>
            <a:stretch/>
          </p:blipFill>
          <p:spPr>
            <a:xfrm>
              <a:off x="10400784" y="4912831"/>
              <a:ext cx="298169" cy="404097"/>
            </a:xfrm>
            <a:prstGeom prst="rect">
              <a:avLst/>
            </a:prstGeom>
          </p:spPr>
        </p:pic>
      </p:grpSp>
      <p:grpSp>
        <p:nvGrpSpPr>
          <p:cNvPr id="17" name="Group 16">
            <a:extLst>
              <a:ext uri="{FF2B5EF4-FFF2-40B4-BE49-F238E27FC236}">
                <a16:creationId xmlns="" xmlns:a16="http://schemas.microsoft.com/office/drawing/2014/main" id="{367534F8-BBF5-43DD-B90D-31891C22A251}"/>
              </a:ext>
            </a:extLst>
          </p:cNvPr>
          <p:cNvGrpSpPr/>
          <p:nvPr/>
        </p:nvGrpSpPr>
        <p:grpSpPr>
          <a:xfrm>
            <a:off x="10345766" y="6217568"/>
            <a:ext cx="435195" cy="585940"/>
            <a:chOff x="10345766" y="6217568"/>
            <a:chExt cx="435195" cy="585940"/>
          </a:xfrm>
        </p:grpSpPr>
        <p:sp>
          <p:nvSpPr>
            <p:cNvPr id="88" name="Rectangle 87">
              <a:extLst>
                <a:ext uri="{FF2B5EF4-FFF2-40B4-BE49-F238E27FC236}">
                  <a16:creationId xmlns="" xmlns:a16="http://schemas.microsoft.com/office/drawing/2014/main" id="{F51C9190-7439-4B97-A247-DE1F2B9D0B3F}"/>
                </a:ext>
              </a:extLst>
            </p:cNvPr>
            <p:cNvSpPr/>
            <p:nvPr/>
          </p:nvSpPr>
          <p:spPr bwMode="gray">
            <a:xfrm>
              <a:off x="10345766" y="6217568"/>
              <a:ext cx="435195" cy="585940"/>
            </a:xfrm>
            <a:prstGeom prst="rect">
              <a:avLst/>
            </a:prstGeom>
            <a:solidFill>
              <a:schemeClr val="accent2"/>
            </a:solidFill>
            <a:ln w="15875">
              <a:solidFill>
                <a:schemeClr val="accent2"/>
              </a:solidFill>
              <a:miter lim="800000"/>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90" name="Picture Placeholder 9">
              <a:extLst>
                <a:ext uri="{FF2B5EF4-FFF2-40B4-BE49-F238E27FC236}">
                  <a16:creationId xmlns="" xmlns:a16="http://schemas.microsoft.com/office/drawing/2014/main" id="{A5C0E032-4D91-4C04-8934-653C6D76AC69}"/>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7606" t="14958" r="29991" b="27581"/>
            <a:stretch/>
          </p:blipFill>
          <p:spPr>
            <a:xfrm>
              <a:off x="10419995" y="6322532"/>
              <a:ext cx="298169" cy="404097"/>
            </a:xfrm>
            <a:prstGeom prst="rect">
              <a:avLst/>
            </a:prstGeom>
          </p:spPr>
        </p:pic>
      </p:grpSp>
      <p:sp>
        <p:nvSpPr>
          <p:cNvPr id="108" name="Footer Placeholder 1">
            <a:extLst>
              <a:ext uri="{FF2B5EF4-FFF2-40B4-BE49-F238E27FC236}">
                <a16:creationId xmlns="" xmlns:a16="http://schemas.microsoft.com/office/drawing/2014/main" id="{82852AAA-928A-49AD-89F0-35EAFD96434A}"/>
              </a:ext>
            </a:extLst>
          </p:cNvPr>
          <p:cNvSpPr txBox="1">
            <a:spLocks/>
          </p:cNvSpPr>
          <p:nvPr/>
        </p:nvSpPr>
        <p:spPr>
          <a:xfrm>
            <a:off x="2165016" y="6598426"/>
            <a:ext cx="8031156" cy="2154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bg1">
                    <a:lumMod val="85000"/>
                  </a:schemeClr>
                </a:solidFill>
              </a:rPr>
              <a:t>Copyright © 2018, Oracle and/or its affiliates.  All Rights Reserved. | Confidential – Oracle Internal</a:t>
            </a:r>
          </a:p>
        </p:txBody>
      </p:sp>
      <p:sp>
        <p:nvSpPr>
          <p:cNvPr id="4" name="Rectangle: Rounded Corners 3">
            <a:extLst>
              <a:ext uri="{FF2B5EF4-FFF2-40B4-BE49-F238E27FC236}">
                <a16:creationId xmlns="" xmlns:a16="http://schemas.microsoft.com/office/drawing/2014/main" id="{F00A7FFD-DBED-4CA8-9227-E75A697E1A90}"/>
              </a:ext>
            </a:extLst>
          </p:cNvPr>
          <p:cNvSpPr/>
          <p:nvPr/>
        </p:nvSpPr>
        <p:spPr bwMode="gray">
          <a:xfrm>
            <a:off x="10902240" y="2021463"/>
            <a:ext cx="618304" cy="593915"/>
          </a:xfrm>
          <a:prstGeom prst="roundRect">
            <a:avLst>
              <a:gd name="adj" fmla="val 29783"/>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39" name="Picture 38" descr="documents_w_72.png">
            <a:hlinkClick r:id="rId13"/>
            <a:extLst>
              <a:ext uri="{FF2B5EF4-FFF2-40B4-BE49-F238E27FC236}">
                <a16:creationId xmlns="" xmlns:a16="http://schemas.microsoft.com/office/drawing/2014/main" id="{817517F3-04B7-498E-9C0F-2B6966C19A6C}"/>
              </a:ext>
            </a:extLst>
          </p:cNvPr>
          <p:cNvPicPr>
            <a:picLocks noChangeAspect="1"/>
          </p:cNvPicPr>
          <p:nvPr/>
        </p:nvPicPr>
        <p:blipFill>
          <a:blip r:embed="rId14" cstate="print"/>
          <a:stretch>
            <a:fillRect/>
          </a:stretch>
        </p:blipFill>
        <p:spPr>
          <a:xfrm>
            <a:off x="10988754" y="2127404"/>
            <a:ext cx="447205" cy="447205"/>
          </a:xfrm>
          <a:prstGeom prst="rect">
            <a:avLst/>
          </a:prstGeom>
        </p:spPr>
      </p:pic>
      <p:sp>
        <p:nvSpPr>
          <p:cNvPr id="42" name="TextBox 41">
            <a:extLst>
              <a:ext uri="{FF2B5EF4-FFF2-40B4-BE49-F238E27FC236}">
                <a16:creationId xmlns="" xmlns:a16="http://schemas.microsoft.com/office/drawing/2014/main" id="{B04FB4F0-A1B2-4E68-B745-76FFEBBAA41C}"/>
              </a:ext>
            </a:extLst>
          </p:cNvPr>
          <p:cNvSpPr txBox="1"/>
          <p:nvPr/>
        </p:nvSpPr>
        <p:spPr>
          <a:xfrm>
            <a:off x="10663037" y="2631466"/>
            <a:ext cx="1086822" cy="290849"/>
          </a:xfrm>
          <a:prstGeom prst="rect">
            <a:avLst/>
          </a:prstGeom>
          <a:noFill/>
        </p:spPr>
        <p:txBody>
          <a:bodyPr wrap="square" lIns="0" tIns="0" rIns="0" bIns="0" rtlCol="0">
            <a:spAutoFit/>
          </a:bodyPr>
          <a:lstStyle/>
          <a:p>
            <a:pPr algn="ctr">
              <a:lnSpc>
                <a:spcPct val="90000"/>
              </a:lnSpc>
            </a:pPr>
            <a:r>
              <a:rPr lang="en-US" sz="1050" dirty="0">
                <a:solidFill>
                  <a:schemeClr val="bg1"/>
                </a:solidFill>
              </a:rPr>
              <a:t>Go to the Asset Folder in ODocs</a:t>
            </a:r>
          </a:p>
        </p:txBody>
      </p:sp>
    </p:spTree>
    <p:extLst>
      <p:ext uri="{BB962C8B-B14F-4D97-AF65-F5344CB8AC3E}">
        <p14:creationId xmlns:p14="http://schemas.microsoft.com/office/powerpoint/2010/main" val="31990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 xmlns:a16="http://schemas.microsoft.com/office/drawing/2014/main" id="{EE902D03-C8AE-4A99-892D-F3A55D910C28}"/>
              </a:ext>
            </a:extLst>
          </p:cNvPr>
          <p:cNvGrpSpPr/>
          <p:nvPr/>
        </p:nvGrpSpPr>
        <p:grpSpPr>
          <a:xfrm>
            <a:off x="2614" y="-23050"/>
            <a:ext cx="12192927" cy="6884022"/>
            <a:chOff x="2614" y="-23050"/>
            <a:chExt cx="12192927" cy="6884022"/>
          </a:xfrm>
        </p:grpSpPr>
        <p:pic>
          <p:nvPicPr>
            <p:cNvPr id="57" name="Picture 56">
              <a:extLst>
                <a:ext uri="{FF2B5EF4-FFF2-40B4-BE49-F238E27FC236}">
                  <a16:creationId xmlns="" xmlns:a16="http://schemas.microsoft.com/office/drawing/2014/main" id="{43F0593E-FAD5-43E8-B8F1-C211B60BBABB}"/>
                </a:ext>
              </a:extLst>
            </p:cNvPr>
            <p:cNvPicPr>
              <a:picLocks noChangeAspect="1"/>
            </p:cNvPicPr>
            <p:nvPr/>
          </p:nvPicPr>
          <p:blipFill rotWithShape="1">
            <a:blip r:embed="rId3">
              <a:extLst>
                <a:ext uri="{28A0092B-C50C-407E-A947-70E740481C1C}">
                  <a14:useLocalDpi xmlns:a14="http://schemas.microsoft.com/office/drawing/2010/main"/>
                </a:ext>
              </a:extLst>
            </a:blip>
            <a:srcRect l="11357" r="199" b="11227"/>
            <a:stretch/>
          </p:blipFill>
          <p:spPr>
            <a:xfrm>
              <a:off x="2614" y="-23050"/>
              <a:ext cx="12192927" cy="6884022"/>
            </a:xfrm>
            <a:prstGeom prst="rect">
              <a:avLst/>
            </a:prstGeom>
          </p:spPr>
        </p:pic>
        <p:sp>
          <p:nvSpPr>
            <p:cNvPr id="58" name="Rectangle 57">
              <a:extLst>
                <a:ext uri="{FF2B5EF4-FFF2-40B4-BE49-F238E27FC236}">
                  <a16:creationId xmlns="" xmlns:a16="http://schemas.microsoft.com/office/drawing/2014/main" id="{09F93103-B947-4CDC-9E41-C1290D02B90D}"/>
                </a:ext>
              </a:extLst>
            </p:cNvPr>
            <p:cNvSpPr/>
            <p:nvPr/>
          </p:nvSpPr>
          <p:spPr bwMode="gray">
            <a:xfrm rot="20843470">
              <a:off x="6248007" y="756056"/>
              <a:ext cx="2669309" cy="553976"/>
            </a:xfrm>
            <a:prstGeom prst="rect">
              <a:avLst/>
            </a:prstGeom>
            <a:solidFill>
              <a:schemeClr val="accent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65" name="Rectangle 64">
              <a:extLst>
                <a:ext uri="{FF2B5EF4-FFF2-40B4-BE49-F238E27FC236}">
                  <a16:creationId xmlns="" xmlns:a16="http://schemas.microsoft.com/office/drawing/2014/main" id="{2C8D24A3-8D59-4081-846B-C69214BA8112}"/>
                </a:ext>
              </a:extLst>
            </p:cNvPr>
            <p:cNvSpPr/>
            <p:nvPr/>
          </p:nvSpPr>
          <p:spPr bwMode="gray">
            <a:xfrm rot="20696088">
              <a:off x="7937559" y="850518"/>
              <a:ext cx="945966" cy="532727"/>
            </a:xfrm>
            <a:prstGeom prst="rect">
              <a:avLst/>
            </a:prstGeom>
            <a:solidFill>
              <a:schemeClr val="accent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70" name="Rectangle 69">
              <a:extLst>
                <a:ext uri="{FF2B5EF4-FFF2-40B4-BE49-F238E27FC236}">
                  <a16:creationId xmlns="" xmlns:a16="http://schemas.microsoft.com/office/drawing/2014/main" id="{0D24919A-4E66-4B34-BA7C-E66A9EC3E533}"/>
                </a:ext>
              </a:extLst>
            </p:cNvPr>
            <p:cNvSpPr/>
            <p:nvPr/>
          </p:nvSpPr>
          <p:spPr bwMode="gray">
            <a:xfrm rot="20766699">
              <a:off x="6807696" y="705476"/>
              <a:ext cx="1565574" cy="614671"/>
            </a:xfrm>
            <a:prstGeom prst="rect">
              <a:avLst/>
            </a:prstGeom>
            <a:solidFill>
              <a:schemeClr val="accent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71" name="Rectangle 70">
              <a:extLst>
                <a:ext uri="{FF2B5EF4-FFF2-40B4-BE49-F238E27FC236}">
                  <a16:creationId xmlns="" xmlns:a16="http://schemas.microsoft.com/office/drawing/2014/main" id="{31401CA6-5460-4762-9AA2-F4FE2A3E675A}"/>
                </a:ext>
              </a:extLst>
            </p:cNvPr>
            <p:cNvSpPr/>
            <p:nvPr/>
          </p:nvSpPr>
          <p:spPr bwMode="gray">
            <a:xfrm rot="20696088">
              <a:off x="7580481" y="655092"/>
              <a:ext cx="945966" cy="614671"/>
            </a:xfrm>
            <a:prstGeom prst="rect">
              <a:avLst/>
            </a:prstGeom>
            <a:solidFill>
              <a:schemeClr val="accent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72" name="Rectangle 71">
              <a:extLst>
                <a:ext uri="{FF2B5EF4-FFF2-40B4-BE49-F238E27FC236}">
                  <a16:creationId xmlns="" xmlns:a16="http://schemas.microsoft.com/office/drawing/2014/main" id="{E8AFB3EA-0159-4910-8714-9E2ADD090056}"/>
                </a:ext>
              </a:extLst>
            </p:cNvPr>
            <p:cNvSpPr/>
            <p:nvPr/>
          </p:nvSpPr>
          <p:spPr bwMode="gray">
            <a:xfrm rot="307035">
              <a:off x="9570948" y="2119980"/>
              <a:ext cx="1208575" cy="996908"/>
            </a:xfrm>
            <a:prstGeom prst="rect">
              <a:avLst/>
            </a:prstGeom>
            <a:solidFill>
              <a:schemeClr val="tx1">
                <a:lumMod val="75000"/>
                <a:alpha val="96000"/>
              </a:schemeClr>
            </a:solidFill>
            <a:ln w="15875">
              <a:noFill/>
              <a:miter lim="800000"/>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73" name="Rectangle 72">
              <a:extLst>
                <a:ext uri="{FF2B5EF4-FFF2-40B4-BE49-F238E27FC236}">
                  <a16:creationId xmlns="" xmlns:a16="http://schemas.microsoft.com/office/drawing/2014/main" id="{A7E1B4A2-9169-48C8-90DE-F3EB9B9F0315}"/>
                </a:ext>
              </a:extLst>
            </p:cNvPr>
            <p:cNvSpPr/>
            <p:nvPr/>
          </p:nvSpPr>
          <p:spPr bwMode="gray">
            <a:xfrm rot="20696088">
              <a:off x="6350367" y="962935"/>
              <a:ext cx="945966" cy="532727"/>
            </a:xfrm>
            <a:prstGeom prst="rect">
              <a:avLst/>
            </a:prstGeom>
            <a:solidFill>
              <a:schemeClr val="accent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76" name="Rectangle 75">
              <a:extLst>
                <a:ext uri="{FF2B5EF4-FFF2-40B4-BE49-F238E27FC236}">
                  <a16:creationId xmlns="" xmlns:a16="http://schemas.microsoft.com/office/drawing/2014/main" id="{AA751B77-4F14-4EA0-B99F-B5BD1AF9AE82}"/>
                </a:ext>
              </a:extLst>
            </p:cNvPr>
            <p:cNvSpPr/>
            <p:nvPr/>
          </p:nvSpPr>
          <p:spPr bwMode="gray">
            <a:xfrm>
              <a:off x="7161334" y="833448"/>
              <a:ext cx="945966" cy="532727"/>
            </a:xfrm>
            <a:prstGeom prst="rect">
              <a:avLst/>
            </a:prstGeom>
            <a:solidFill>
              <a:schemeClr val="accent1">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77" name="TextBox 76">
              <a:extLst>
                <a:ext uri="{FF2B5EF4-FFF2-40B4-BE49-F238E27FC236}">
                  <a16:creationId xmlns="" xmlns:a16="http://schemas.microsoft.com/office/drawing/2014/main" id="{D670C2FF-5D7F-4C2E-B909-A7261097298C}"/>
                </a:ext>
              </a:extLst>
            </p:cNvPr>
            <p:cNvSpPr txBox="1"/>
            <p:nvPr/>
          </p:nvSpPr>
          <p:spPr>
            <a:xfrm rot="20895601">
              <a:off x="6221795" y="919239"/>
              <a:ext cx="2689839" cy="249299"/>
            </a:xfrm>
            <a:prstGeom prst="rect">
              <a:avLst/>
            </a:prstGeom>
            <a:noFill/>
          </p:spPr>
          <p:txBody>
            <a:bodyPr wrap="none" lIns="0" tIns="0" rIns="0" bIns="0" rtlCol="0">
              <a:spAutoFit/>
            </a:bodyPr>
            <a:lstStyle/>
            <a:p>
              <a:pPr>
                <a:lnSpc>
                  <a:spcPct val="90000"/>
                </a:lnSpc>
              </a:pPr>
              <a:r>
                <a:rPr lang="en-US" b="1" dirty="0">
                  <a:solidFill>
                    <a:schemeClr val="tx1">
                      <a:lumMod val="50000"/>
                    </a:schemeClr>
                  </a:solidFill>
                  <a:effectLst>
                    <a:outerShdw blurRad="38100" dist="38100" dir="2700000" algn="tl">
                      <a:srgbClr val="000000">
                        <a:alpha val="43137"/>
                      </a:srgbClr>
                    </a:outerShdw>
                  </a:effectLst>
                  <a:latin typeface="Algerian" panose="04020705040A02060702" pitchFamily="82" charset="0"/>
                </a:rPr>
                <a:t>Fast Food Restaurant</a:t>
              </a:r>
            </a:p>
          </p:txBody>
        </p:sp>
      </p:grpSp>
      <p:grpSp>
        <p:nvGrpSpPr>
          <p:cNvPr id="78" name="Group 77">
            <a:extLst>
              <a:ext uri="{FF2B5EF4-FFF2-40B4-BE49-F238E27FC236}">
                <a16:creationId xmlns="" xmlns:a16="http://schemas.microsoft.com/office/drawing/2014/main" id="{0215F4AF-7EF1-4E03-BADA-C998DD700D69}"/>
              </a:ext>
            </a:extLst>
          </p:cNvPr>
          <p:cNvGrpSpPr/>
          <p:nvPr/>
        </p:nvGrpSpPr>
        <p:grpSpPr>
          <a:xfrm>
            <a:off x="-1" y="-9146"/>
            <a:ext cx="4127200" cy="6876874"/>
            <a:chOff x="-1" y="-9146"/>
            <a:chExt cx="4127200" cy="6876874"/>
          </a:xfrm>
        </p:grpSpPr>
        <p:pic>
          <p:nvPicPr>
            <p:cNvPr id="79" name="Picture 78">
              <a:extLst>
                <a:ext uri="{FF2B5EF4-FFF2-40B4-BE49-F238E27FC236}">
                  <a16:creationId xmlns="" xmlns:a16="http://schemas.microsoft.com/office/drawing/2014/main" id="{FC811FA8-E0DA-4B32-9D21-667679B8FDA7}"/>
                </a:ext>
              </a:extLst>
            </p:cNvPr>
            <p:cNvPicPr>
              <a:picLocks noChangeAspect="1"/>
            </p:cNvPicPr>
            <p:nvPr/>
          </p:nvPicPr>
          <p:blipFill rotWithShape="1">
            <a:blip r:embed="rId4">
              <a:extLst>
                <a:ext uri="{28A0092B-C50C-407E-A947-70E740481C1C}">
                  <a14:useLocalDpi xmlns:a14="http://schemas.microsoft.com/office/drawing/2010/main"/>
                </a:ext>
              </a:extLst>
            </a:blip>
            <a:srcRect l="50145" r="16096"/>
            <a:stretch/>
          </p:blipFill>
          <p:spPr>
            <a:xfrm>
              <a:off x="-1" y="-9146"/>
              <a:ext cx="4127200" cy="6876874"/>
            </a:xfrm>
            <a:prstGeom prst="rect">
              <a:avLst/>
            </a:prstGeom>
          </p:spPr>
        </p:pic>
        <p:sp>
          <p:nvSpPr>
            <p:cNvPr id="80" name="Rectangle 79">
              <a:extLst>
                <a:ext uri="{FF2B5EF4-FFF2-40B4-BE49-F238E27FC236}">
                  <a16:creationId xmlns="" xmlns:a16="http://schemas.microsoft.com/office/drawing/2014/main" id="{B1798AF4-C546-420F-BAF8-0EFC1F4FE47A}"/>
                </a:ext>
              </a:extLst>
            </p:cNvPr>
            <p:cNvSpPr/>
            <p:nvPr/>
          </p:nvSpPr>
          <p:spPr bwMode="gray">
            <a:xfrm rot="859390">
              <a:off x="2159965" y="1534032"/>
              <a:ext cx="1010372" cy="245938"/>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100" dirty="0">
                  <a:solidFill>
                    <a:srgbClr val="000000"/>
                  </a:solidFill>
                </a:rPr>
                <a:t>FastFoodBot</a:t>
              </a:r>
            </a:p>
          </p:txBody>
        </p:sp>
        <p:grpSp>
          <p:nvGrpSpPr>
            <p:cNvPr id="81" name="Group 80">
              <a:extLst>
                <a:ext uri="{FF2B5EF4-FFF2-40B4-BE49-F238E27FC236}">
                  <a16:creationId xmlns="" xmlns:a16="http://schemas.microsoft.com/office/drawing/2014/main" id="{A12763E8-40F6-4F73-B643-B55281F9225B}"/>
                </a:ext>
              </a:extLst>
            </p:cNvPr>
            <p:cNvGrpSpPr/>
            <p:nvPr/>
          </p:nvGrpSpPr>
          <p:grpSpPr>
            <a:xfrm>
              <a:off x="1352446" y="1614754"/>
              <a:ext cx="249382" cy="258619"/>
              <a:chOff x="1352446" y="1614754"/>
              <a:chExt cx="249382" cy="258619"/>
            </a:xfrm>
          </p:grpSpPr>
          <p:sp>
            <p:nvSpPr>
              <p:cNvPr id="85" name="Oval 84">
                <a:extLst>
                  <a:ext uri="{FF2B5EF4-FFF2-40B4-BE49-F238E27FC236}">
                    <a16:creationId xmlns="" xmlns:a16="http://schemas.microsoft.com/office/drawing/2014/main" id="{C3C1E2A6-5731-4C9C-95C2-6C665237B09D}"/>
                  </a:ext>
                </a:extLst>
              </p:cNvPr>
              <p:cNvSpPr/>
              <p:nvPr/>
            </p:nvSpPr>
            <p:spPr bwMode="gray">
              <a:xfrm>
                <a:off x="1352446" y="1614754"/>
                <a:ext cx="249382" cy="258619"/>
              </a:xfrm>
              <a:prstGeom prst="ellipse">
                <a:avLst/>
              </a:prstGeom>
              <a:solidFill>
                <a:schemeClr val="bg1"/>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86" name="Picture Placeholder 9">
                <a:extLst>
                  <a:ext uri="{FF2B5EF4-FFF2-40B4-BE49-F238E27FC236}">
                    <a16:creationId xmlns="" xmlns:a16="http://schemas.microsoft.com/office/drawing/2014/main" id="{0E2EACAA-928D-4A96-988F-7CB4801360C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800" t="17725" r="36146" b="42525"/>
              <a:stretch/>
            </p:blipFill>
            <p:spPr>
              <a:xfrm rot="1210707">
                <a:off x="1402364" y="1653145"/>
                <a:ext cx="149544" cy="191448"/>
              </a:xfrm>
              <a:prstGeom prst="rect">
                <a:avLst/>
              </a:prstGeom>
            </p:spPr>
          </p:pic>
        </p:grpSp>
        <p:grpSp>
          <p:nvGrpSpPr>
            <p:cNvPr id="82" name="Group 81">
              <a:extLst>
                <a:ext uri="{FF2B5EF4-FFF2-40B4-BE49-F238E27FC236}">
                  <a16:creationId xmlns="" xmlns:a16="http://schemas.microsoft.com/office/drawing/2014/main" id="{7F75BED3-6648-42BD-816C-B34CAA246189}"/>
                </a:ext>
              </a:extLst>
            </p:cNvPr>
            <p:cNvGrpSpPr/>
            <p:nvPr/>
          </p:nvGrpSpPr>
          <p:grpSpPr>
            <a:xfrm>
              <a:off x="1103064" y="2679248"/>
              <a:ext cx="249382" cy="258619"/>
              <a:chOff x="1352446" y="1614754"/>
              <a:chExt cx="249382" cy="258619"/>
            </a:xfrm>
          </p:grpSpPr>
          <p:sp>
            <p:nvSpPr>
              <p:cNvPr id="83" name="Oval 82">
                <a:extLst>
                  <a:ext uri="{FF2B5EF4-FFF2-40B4-BE49-F238E27FC236}">
                    <a16:creationId xmlns="" xmlns:a16="http://schemas.microsoft.com/office/drawing/2014/main" id="{34AC6DA3-B893-4F9B-9F69-162ED7C81115}"/>
                  </a:ext>
                </a:extLst>
              </p:cNvPr>
              <p:cNvSpPr/>
              <p:nvPr/>
            </p:nvSpPr>
            <p:spPr bwMode="gray">
              <a:xfrm>
                <a:off x="1352446" y="1614754"/>
                <a:ext cx="249382" cy="258619"/>
              </a:xfrm>
              <a:prstGeom prst="ellipse">
                <a:avLst/>
              </a:prstGeom>
              <a:solidFill>
                <a:schemeClr val="bg1"/>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84" name="Picture Placeholder 9">
                <a:extLst>
                  <a:ext uri="{FF2B5EF4-FFF2-40B4-BE49-F238E27FC236}">
                    <a16:creationId xmlns="" xmlns:a16="http://schemas.microsoft.com/office/drawing/2014/main" id="{7850AB42-2804-4C0A-B30D-0DF35F3B260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800" t="17725" r="36146" b="42525"/>
              <a:stretch/>
            </p:blipFill>
            <p:spPr>
              <a:xfrm rot="1210707">
                <a:off x="1402364" y="1653145"/>
                <a:ext cx="149544" cy="191448"/>
              </a:xfrm>
              <a:prstGeom prst="rect">
                <a:avLst/>
              </a:prstGeom>
            </p:spPr>
          </p:pic>
        </p:grpSp>
      </p:grpSp>
      <p:sp>
        <p:nvSpPr>
          <p:cNvPr id="3" name="Rectangle 2">
            <a:extLst>
              <a:ext uri="{FF2B5EF4-FFF2-40B4-BE49-F238E27FC236}">
                <a16:creationId xmlns="" xmlns:a16="http://schemas.microsoft.com/office/drawing/2014/main" id="{78069DF6-B043-40DF-84A4-6DD731674C07}"/>
              </a:ext>
            </a:extLst>
          </p:cNvPr>
          <p:cNvSpPr/>
          <p:nvPr/>
        </p:nvSpPr>
        <p:spPr bwMode="gray">
          <a:xfrm>
            <a:off x="-1" y="-12700"/>
            <a:ext cx="12188825" cy="994050"/>
          </a:xfrm>
          <a:prstGeom prst="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69" name="Flowchart: Process 4">
            <a:extLst>
              <a:ext uri="{FF2B5EF4-FFF2-40B4-BE49-F238E27FC236}">
                <a16:creationId xmlns="" xmlns:a16="http://schemas.microsoft.com/office/drawing/2014/main" id="{4A251502-93FB-4AD5-8765-FE4F02A4BF75}"/>
              </a:ext>
            </a:extLst>
          </p:cNvPr>
          <p:cNvSpPr/>
          <p:nvPr/>
        </p:nvSpPr>
        <p:spPr>
          <a:xfrm>
            <a:off x="0" y="-4604"/>
            <a:ext cx="10007390" cy="782444"/>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296" y="10000"/>
                </a:lnTo>
                <a:lnTo>
                  <a:pt x="0" y="10000"/>
                </a:lnTo>
                <a:lnTo>
                  <a:pt x="0" y="0"/>
                </a:lnTo>
                <a:close/>
              </a:path>
            </a:pathLst>
          </a:custGeom>
          <a:solidFill>
            <a:srgbClr val="0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 xmlns:a16="http://schemas.microsoft.com/office/drawing/2014/main" id="{209AB077-5250-484F-AB4F-EB4326A5605A}"/>
              </a:ext>
            </a:extLst>
          </p:cNvPr>
          <p:cNvSpPr txBox="1">
            <a:spLocks/>
          </p:cNvSpPr>
          <p:nvPr/>
        </p:nvSpPr>
        <p:spPr>
          <a:xfrm>
            <a:off x="5420147" y="-272244"/>
            <a:ext cx="3838576" cy="535531"/>
          </a:xfrm>
          <a:prstGeom prst="rect">
            <a:avLst/>
          </a:prstGeom>
        </p:spPr>
        <p:txBody>
          <a:bodyPr>
            <a:sp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chemeClr val="bg1"/>
              </a:solidFill>
              <a:latin typeface="Segoe UI Light" panose="020B0502040204020203" pitchFamily="34" charset="0"/>
            </a:endParaRPr>
          </a:p>
        </p:txBody>
      </p:sp>
      <p:sp>
        <p:nvSpPr>
          <p:cNvPr id="5" name="TextBox 4">
            <a:extLst>
              <a:ext uri="{FF2B5EF4-FFF2-40B4-BE49-F238E27FC236}">
                <a16:creationId xmlns="" xmlns:a16="http://schemas.microsoft.com/office/drawing/2014/main" id="{A87C7B46-44A8-4545-B15D-7A6006556BD0}"/>
              </a:ext>
            </a:extLst>
          </p:cNvPr>
          <p:cNvSpPr txBox="1"/>
          <p:nvPr/>
        </p:nvSpPr>
        <p:spPr>
          <a:xfrm>
            <a:off x="1009261" y="256506"/>
            <a:ext cx="6142250" cy="387798"/>
          </a:xfrm>
          <a:prstGeom prst="rect">
            <a:avLst/>
          </a:prstGeom>
          <a:noFill/>
        </p:spPr>
        <p:txBody>
          <a:bodyPr wrap="square" lIns="0" tIns="0" rIns="0" bIns="0" rtlCol="0">
            <a:spAutoFit/>
          </a:bodyPr>
          <a:lstStyle/>
          <a:p>
            <a:pPr>
              <a:lnSpc>
                <a:spcPct val="90000"/>
              </a:lnSpc>
            </a:pPr>
            <a:r>
              <a:rPr lang="en-US" sz="2800" dirty="0">
                <a:solidFill>
                  <a:schemeClr val="bg1"/>
                </a:solidFill>
                <a:latin typeface="Segoe UI Light" panose="020B0502040204020203" pitchFamily="34" charset="0"/>
              </a:rPr>
              <a:t>Fast Food Ordering Chatbot</a:t>
            </a:r>
          </a:p>
        </p:txBody>
      </p:sp>
      <p:pic>
        <p:nvPicPr>
          <p:cNvPr id="26" name="Picture 25">
            <a:extLst>
              <a:ext uri="{FF2B5EF4-FFF2-40B4-BE49-F238E27FC236}">
                <a16:creationId xmlns="" xmlns:a16="http://schemas.microsoft.com/office/drawing/2014/main" id="{35C3DD27-2355-4828-ABB9-5120AAE8E2C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32945" y="79242"/>
            <a:ext cx="2645669" cy="719329"/>
          </a:xfrm>
          <a:prstGeom prst="rect">
            <a:avLst/>
          </a:prstGeom>
        </p:spPr>
      </p:pic>
      <p:sp>
        <p:nvSpPr>
          <p:cNvPr id="6" name="Rectangle 5">
            <a:extLst>
              <a:ext uri="{FF2B5EF4-FFF2-40B4-BE49-F238E27FC236}">
                <a16:creationId xmlns="" xmlns:a16="http://schemas.microsoft.com/office/drawing/2014/main" id="{2DBC20B4-249F-4786-9A9D-C3757F683A88}"/>
              </a:ext>
            </a:extLst>
          </p:cNvPr>
          <p:cNvSpPr/>
          <p:nvPr/>
        </p:nvSpPr>
        <p:spPr bwMode="gray">
          <a:xfrm>
            <a:off x="4114801" y="4391025"/>
            <a:ext cx="8074024" cy="2466974"/>
          </a:xfrm>
          <a:prstGeom prst="rect">
            <a:avLst/>
          </a:prstGeom>
          <a:solidFill>
            <a:schemeClr val="accent4">
              <a:lumMod val="50000"/>
              <a:alpha val="92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63" name="Picture 62" descr="Oracle logo in white on red staging background" title="Oracle red badge logo">
            <a:extLst>
              <a:ext uri="{FF2B5EF4-FFF2-40B4-BE49-F238E27FC236}">
                <a16:creationId xmlns="" xmlns:a16="http://schemas.microsoft.com/office/drawing/2014/main" id="{8A56A3B1-C66D-42F2-AF2B-490A04781D2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9877" y="6276340"/>
            <a:ext cx="1625138" cy="594360"/>
          </a:xfrm>
          <a:prstGeom prst="rect">
            <a:avLst/>
          </a:prstGeom>
        </p:spPr>
      </p:pic>
      <p:sp>
        <p:nvSpPr>
          <p:cNvPr id="29" name="Rectangle 28">
            <a:extLst>
              <a:ext uri="{FF2B5EF4-FFF2-40B4-BE49-F238E27FC236}">
                <a16:creationId xmlns="" xmlns:a16="http://schemas.microsoft.com/office/drawing/2014/main" id="{A89B76BE-7542-431D-9937-16F385EB59F6}"/>
              </a:ext>
            </a:extLst>
          </p:cNvPr>
          <p:cNvSpPr/>
          <p:nvPr/>
        </p:nvSpPr>
        <p:spPr bwMode="gray">
          <a:xfrm>
            <a:off x="4115848" y="2965331"/>
            <a:ext cx="8074024" cy="1433806"/>
          </a:xfrm>
          <a:prstGeom prst="rect">
            <a:avLst/>
          </a:prstGeom>
          <a:solidFill>
            <a:schemeClr val="tx2">
              <a:alpha val="82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2" name="Rectangle 1">
            <a:extLst>
              <a:ext uri="{FF2B5EF4-FFF2-40B4-BE49-F238E27FC236}">
                <a16:creationId xmlns="" xmlns:a16="http://schemas.microsoft.com/office/drawing/2014/main" id="{F5A74D9B-964C-420B-829D-ED14BFC04C4D}"/>
              </a:ext>
            </a:extLst>
          </p:cNvPr>
          <p:cNvSpPr/>
          <p:nvPr/>
        </p:nvSpPr>
        <p:spPr bwMode="gray">
          <a:xfrm>
            <a:off x="10196172" y="979587"/>
            <a:ext cx="1992652" cy="5874790"/>
          </a:xfrm>
          <a:prstGeom prst="rect">
            <a:avLst/>
          </a:prstGeom>
          <a:solidFill>
            <a:schemeClr val="tx1">
              <a:lumMod val="50000"/>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1" name="TextBox 30">
            <a:extLst>
              <a:ext uri="{FF2B5EF4-FFF2-40B4-BE49-F238E27FC236}">
                <a16:creationId xmlns="" xmlns:a16="http://schemas.microsoft.com/office/drawing/2014/main" id="{3432C4B7-A7D1-43B4-B7AF-98165810DC0B}"/>
              </a:ext>
            </a:extLst>
          </p:cNvPr>
          <p:cNvSpPr txBox="1"/>
          <p:nvPr/>
        </p:nvSpPr>
        <p:spPr>
          <a:xfrm>
            <a:off x="4401571" y="3039012"/>
            <a:ext cx="5470218" cy="1329595"/>
          </a:xfrm>
          <a:prstGeom prst="rect">
            <a:avLst/>
          </a:prstGeom>
          <a:noFill/>
        </p:spPr>
        <p:txBody>
          <a:bodyPr wrap="square" lIns="0" tIns="0" rIns="0" bIns="0" rtlCol="0">
            <a:spAutoFit/>
          </a:bodyPr>
          <a:lstStyle/>
          <a:p>
            <a:pPr>
              <a:lnSpc>
                <a:spcPct val="90000"/>
              </a:lnSpc>
            </a:pPr>
            <a:r>
              <a:rPr lang="en-US" sz="1600" dirty="0">
                <a:solidFill>
                  <a:schemeClr val="bg1"/>
                </a:solidFill>
                <a:effectLst>
                  <a:outerShdw blurRad="38100" dist="38100" dir="2700000" algn="tl">
                    <a:srgbClr val="000000">
                      <a:alpha val="43137"/>
                    </a:srgbClr>
                  </a:outerShdw>
                </a:effectLst>
              </a:rPr>
              <a:t>A bank or a credit union needs to transform business by using modern social channels </a:t>
            </a:r>
            <a:r>
              <a:rPr lang="en-US" sz="1600" dirty="0" smtClean="0">
                <a:solidFill>
                  <a:schemeClr val="bg1"/>
                </a:solidFill>
                <a:effectLst>
                  <a:outerShdw blurRad="38100" dist="38100" dir="2700000" algn="tl">
                    <a:srgbClr val="000000">
                      <a:alpha val="43137"/>
                    </a:srgbClr>
                  </a:outerShdw>
                </a:effectLst>
              </a:rPr>
              <a:t>to </a:t>
            </a:r>
            <a:r>
              <a:rPr lang="en-US" sz="1600" dirty="0">
                <a:solidFill>
                  <a:schemeClr val="bg1"/>
                </a:solidFill>
                <a:effectLst>
                  <a:outerShdw blurRad="38100" dist="38100" dir="2700000" algn="tl">
                    <a:srgbClr val="000000">
                      <a:alpha val="43137"/>
                    </a:srgbClr>
                  </a:outerShdw>
                </a:effectLst>
              </a:rPr>
              <a:t>increase employee productivity and improve customer experience. Oracle innovates a solution that embeds its Chatbot into Facebook Messenger for activating a customer’s credit card through a multi-factor </a:t>
            </a:r>
            <a:r>
              <a:rPr lang="en-US" sz="1600" dirty="0" smtClean="0">
                <a:solidFill>
                  <a:schemeClr val="bg1"/>
                </a:solidFill>
                <a:effectLst>
                  <a:outerShdw blurRad="38100" dist="38100" dir="2700000" algn="tl">
                    <a:srgbClr val="000000">
                      <a:alpha val="43137"/>
                    </a:srgbClr>
                  </a:outerShdw>
                </a:effectLst>
              </a:rPr>
              <a:t>authentication (MFA) scheme.</a:t>
            </a:r>
            <a:endParaRPr lang="en-US" sz="1600" dirty="0">
              <a:solidFill>
                <a:schemeClr val="bg1"/>
              </a:solidFill>
              <a:effectLst>
                <a:outerShdw blurRad="38100" dist="38100" dir="2700000" algn="tl">
                  <a:srgbClr val="000000">
                    <a:alpha val="43137"/>
                  </a:srgbClr>
                </a:outerShdw>
              </a:effectLst>
            </a:endParaRPr>
          </a:p>
        </p:txBody>
      </p:sp>
      <p:sp>
        <p:nvSpPr>
          <p:cNvPr id="21" name="Rectangle: Rounded Corners 20">
            <a:extLst>
              <a:ext uri="{FF2B5EF4-FFF2-40B4-BE49-F238E27FC236}">
                <a16:creationId xmlns="" xmlns:a16="http://schemas.microsoft.com/office/drawing/2014/main" id="{0CB225D9-F9F8-44E9-8A7A-107458C20B98}"/>
              </a:ext>
            </a:extLst>
          </p:cNvPr>
          <p:cNvSpPr/>
          <p:nvPr/>
        </p:nvSpPr>
        <p:spPr bwMode="gray">
          <a:xfrm>
            <a:off x="5294243" y="4904010"/>
            <a:ext cx="2351757" cy="1328854"/>
          </a:xfrm>
          <a:prstGeom prst="roundRect">
            <a:avLst>
              <a:gd name="adj" fmla="val 8464"/>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41" name="Rectangle: Rounded Corners 40">
            <a:extLst>
              <a:ext uri="{FF2B5EF4-FFF2-40B4-BE49-F238E27FC236}">
                <a16:creationId xmlns="" xmlns:a16="http://schemas.microsoft.com/office/drawing/2014/main" id="{224D3A17-D1BD-497A-B6AD-14711EFFEBC4}"/>
              </a:ext>
            </a:extLst>
          </p:cNvPr>
          <p:cNvSpPr/>
          <p:nvPr/>
        </p:nvSpPr>
        <p:spPr bwMode="gray">
          <a:xfrm>
            <a:off x="9172182" y="4494717"/>
            <a:ext cx="927867" cy="2288784"/>
          </a:xfrm>
          <a:prstGeom prst="roundRect">
            <a:avLst>
              <a:gd name="adj" fmla="val 10351"/>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cxnSp>
        <p:nvCxnSpPr>
          <p:cNvPr id="25" name="Straight Connector 24">
            <a:extLst>
              <a:ext uri="{FF2B5EF4-FFF2-40B4-BE49-F238E27FC236}">
                <a16:creationId xmlns="" xmlns:a16="http://schemas.microsoft.com/office/drawing/2014/main" id="{FB6AAF11-BE17-41FE-8331-7B58ADE9D271}"/>
              </a:ext>
            </a:extLst>
          </p:cNvPr>
          <p:cNvCxnSpPr>
            <a:cxnSpLocks/>
          </p:cNvCxnSpPr>
          <p:nvPr/>
        </p:nvCxnSpPr>
        <p:spPr>
          <a:xfrm>
            <a:off x="4764615" y="5213418"/>
            <a:ext cx="4444984" cy="24734"/>
          </a:xfrm>
          <a:prstGeom prst="lin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EAFE2CFE-5DD6-4F59-AC49-B0F4CDCF6AD2}"/>
              </a:ext>
            </a:extLst>
          </p:cNvPr>
          <p:cNvCxnSpPr>
            <a:cxnSpLocks/>
          </p:cNvCxnSpPr>
          <p:nvPr/>
        </p:nvCxnSpPr>
        <p:spPr>
          <a:xfrm>
            <a:off x="5134744" y="6497270"/>
            <a:ext cx="4035153" cy="0"/>
          </a:xfrm>
          <a:prstGeom prst="lin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 xmlns:a16="http://schemas.microsoft.com/office/drawing/2014/main" id="{F4EA2689-E1E2-4EAC-A2BD-8792D2B1028A}"/>
              </a:ext>
            </a:extLst>
          </p:cNvPr>
          <p:cNvCxnSpPr>
            <a:cxnSpLocks/>
          </p:cNvCxnSpPr>
          <p:nvPr/>
        </p:nvCxnSpPr>
        <p:spPr>
          <a:xfrm>
            <a:off x="4450823" y="5507769"/>
            <a:ext cx="1" cy="304726"/>
          </a:xfrm>
          <a:prstGeom prst="lin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 xmlns:a16="http://schemas.microsoft.com/office/drawing/2014/main" id="{5FD6B290-9DCD-49CF-A12B-442179B6FAF4}"/>
              </a:ext>
            </a:extLst>
          </p:cNvPr>
          <p:cNvGrpSpPr/>
          <p:nvPr/>
        </p:nvGrpSpPr>
        <p:grpSpPr>
          <a:xfrm>
            <a:off x="4088906" y="4427342"/>
            <a:ext cx="723837" cy="1125969"/>
            <a:chOff x="2836925" y="2598551"/>
            <a:chExt cx="723837" cy="1125969"/>
          </a:xfrm>
        </p:grpSpPr>
        <p:grpSp>
          <p:nvGrpSpPr>
            <p:cNvPr id="33" name="Group 32">
              <a:extLst>
                <a:ext uri="{FF2B5EF4-FFF2-40B4-BE49-F238E27FC236}">
                  <a16:creationId xmlns="" xmlns:a16="http://schemas.microsoft.com/office/drawing/2014/main" id="{7E0FB89A-AE35-481E-BF17-75A383793565}"/>
                </a:ext>
              </a:extLst>
            </p:cNvPr>
            <p:cNvGrpSpPr/>
            <p:nvPr/>
          </p:nvGrpSpPr>
          <p:grpSpPr>
            <a:xfrm>
              <a:off x="2994338" y="2753004"/>
              <a:ext cx="461601" cy="828395"/>
              <a:chOff x="2994338" y="2753004"/>
              <a:chExt cx="461601" cy="828395"/>
            </a:xfrm>
          </p:grpSpPr>
          <p:sp>
            <p:nvSpPr>
              <p:cNvPr id="35" name="Rectangle 34">
                <a:extLst>
                  <a:ext uri="{FF2B5EF4-FFF2-40B4-BE49-F238E27FC236}">
                    <a16:creationId xmlns="" xmlns:a16="http://schemas.microsoft.com/office/drawing/2014/main" id="{71FBCE85-B2E7-438F-92CC-E0B5A862091A}"/>
                  </a:ext>
                </a:extLst>
              </p:cNvPr>
              <p:cNvSpPr/>
              <p:nvPr/>
            </p:nvSpPr>
            <p:spPr>
              <a:xfrm>
                <a:off x="2994338" y="2753004"/>
                <a:ext cx="461601" cy="828395"/>
              </a:xfrm>
              <a:prstGeom prst="rect">
                <a:avLst/>
              </a:prstGeom>
              <a:solidFill>
                <a:schemeClr val="tx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36" name="Picture 26" descr="mage result for facebook messenger">
                <a:extLst>
                  <a:ext uri="{FF2B5EF4-FFF2-40B4-BE49-F238E27FC236}">
                    <a16:creationId xmlns="" xmlns:a16="http://schemas.microsoft.com/office/drawing/2014/main" id="{D81E7AF4-6E59-45D8-A10A-E559BE590CB9}"/>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2994338" y="2975715"/>
                <a:ext cx="461601" cy="259585"/>
              </a:xfrm>
              <a:prstGeom prst="rect">
                <a:avLst/>
              </a:prstGeom>
              <a:noFill/>
              <a:extLst>
                <a:ext uri="{909E8E84-426E-40DD-AFC4-6F175D3DCCD1}">
                  <a14:hiddenFill xmlns:a14="http://schemas.microsoft.com/office/drawing/2010/main">
                    <a:solidFill>
                      <a:srgbClr val="FFFFFF"/>
                    </a:solidFill>
                  </a14:hiddenFill>
                </a:ext>
              </a:extLst>
            </p:spPr>
          </p:pic>
        </p:grpSp>
        <p:pic>
          <p:nvPicPr>
            <p:cNvPr id="34" name="Picture 2" descr="C:\temp\icons\ic-MobilePhone-wht.png">
              <a:extLst>
                <a:ext uri="{FF2B5EF4-FFF2-40B4-BE49-F238E27FC236}">
                  <a16:creationId xmlns="" xmlns:a16="http://schemas.microsoft.com/office/drawing/2014/main" id="{50D01A3D-8636-4FF0-8C3B-B0983C345B00}"/>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l="22222" t="11111" r="27778" b="11111"/>
            <a:stretch>
              <a:fillRect/>
            </a:stretch>
          </p:blipFill>
          <p:spPr bwMode="auto">
            <a:xfrm>
              <a:off x="2836925" y="2598551"/>
              <a:ext cx="723837" cy="1125969"/>
            </a:xfrm>
            <a:prstGeom prst="rect">
              <a:avLst/>
            </a:prstGeom>
            <a:noFill/>
          </p:spPr>
        </p:pic>
      </p:grpSp>
      <p:sp>
        <p:nvSpPr>
          <p:cNvPr id="52" name="Rectangle: Rounded Corners 51">
            <a:extLst>
              <a:ext uri="{FF2B5EF4-FFF2-40B4-BE49-F238E27FC236}">
                <a16:creationId xmlns="" xmlns:a16="http://schemas.microsoft.com/office/drawing/2014/main" id="{EA99809F-0478-41F2-9B82-0424D3BBBFEC}"/>
              </a:ext>
            </a:extLst>
          </p:cNvPr>
          <p:cNvSpPr/>
          <p:nvPr/>
        </p:nvSpPr>
        <p:spPr bwMode="gray">
          <a:xfrm>
            <a:off x="7949185" y="4651357"/>
            <a:ext cx="788703" cy="1470023"/>
          </a:xfrm>
          <a:prstGeom prst="roundRect">
            <a:avLst>
              <a:gd name="adj" fmla="val 8464"/>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59" name="TextBox 58">
            <a:extLst>
              <a:ext uri="{FF2B5EF4-FFF2-40B4-BE49-F238E27FC236}">
                <a16:creationId xmlns="" xmlns:a16="http://schemas.microsoft.com/office/drawing/2014/main" id="{78593137-2641-4C01-836B-BA4BFD0C338C}"/>
              </a:ext>
            </a:extLst>
          </p:cNvPr>
          <p:cNvSpPr txBox="1"/>
          <p:nvPr/>
        </p:nvSpPr>
        <p:spPr>
          <a:xfrm>
            <a:off x="5306275" y="5005501"/>
            <a:ext cx="2351757" cy="166199"/>
          </a:xfrm>
          <a:prstGeom prst="rect">
            <a:avLst/>
          </a:prstGeom>
          <a:noFill/>
        </p:spPr>
        <p:txBody>
          <a:bodyPr wrap="square" lIns="0" tIns="0" rIns="0" bIns="0" rtlCol="0">
            <a:spAutoFit/>
          </a:bodyPr>
          <a:lstStyle/>
          <a:p>
            <a:pPr algn="ctr">
              <a:lnSpc>
                <a:spcPct val="90000"/>
              </a:lnSpc>
            </a:pPr>
            <a:r>
              <a:rPr lang="en-US" sz="1200" b="1" dirty="0">
                <a:solidFill>
                  <a:schemeClr val="tx1">
                    <a:lumMod val="50000"/>
                  </a:schemeClr>
                </a:solidFill>
              </a:rPr>
              <a:t>Oracle Mobile Platform</a:t>
            </a:r>
          </a:p>
        </p:txBody>
      </p:sp>
      <p:sp>
        <p:nvSpPr>
          <p:cNvPr id="60" name="TextBox 59">
            <a:extLst>
              <a:ext uri="{FF2B5EF4-FFF2-40B4-BE49-F238E27FC236}">
                <a16:creationId xmlns="" xmlns:a16="http://schemas.microsoft.com/office/drawing/2014/main" id="{723746C8-33DE-41BF-B467-5CA69DF32108}"/>
              </a:ext>
            </a:extLst>
          </p:cNvPr>
          <p:cNvSpPr txBox="1"/>
          <p:nvPr/>
        </p:nvSpPr>
        <p:spPr>
          <a:xfrm>
            <a:off x="7707611" y="5083319"/>
            <a:ext cx="1277852" cy="498598"/>
          </a:xfrm>
          <a:prstGeom prst="rect">
            <a:avLst/>
          </a:prstGeom>
          <a:noFill/>
        </p:spPr>
        <p:txBody>
          <a:bodyPr wrap="square" lIns="0" tIns="0" rIns="0" bIns="0" rtlCol="0">
            <a:spAutoFit/>
          </a:bodyPr>
          <a:lstStyle/>
          <a:p>
            <a:pPr algn="ctr">
              <a:lnSpc>
                <a:spcPct val="90000"/>
              </a:lnSpc>
            </a:pPr>
            <a:r>
              <a:rPr lang="en-US" sz="1200" b="1" dirty="0">
                <a:solidFill>
                  <a:schemeClr val="tx1">
                    <a:lumMod val="50000"/>
                  </a:schemeClr>
                </a:solidFill>
              </a:rPr>
              <a:t>Oracle</a:t>
            </a:r>
            <a:br>
              <a:rPr lang="en-US" sz="1200" b="1" dirty="0">
                <a:solidFill>
                  <a:schemeClr val="tx1">
                    <a:lumMod val="50000"/>
                  </a:schemeClr>
                </a:solidFill>
              </a:rPr>
            </a:br>
            <a:r>
              <a:rPr lang="en-US" sz="1200" b="1" dirty="0">
                <a:solidFill>
                  <a:schemeClr val="tx1">
                    <a:lumMod val="50000"/>
                  </a:schemeClr>
                </a:solidFill>
              </a:rPr>
              <a:t>Integration</a:t>
            </a:r>
            <a:br>
              <a:rPr lang="en-US" sz="1200" b="1" dirty="0">
                <a:solidFill>
                  <a:schemeClr val="tx1">
                    <a:lumMod val="50000"/>
                  </a:schemeClr>
                </a:solidFill>
              </a:rPr>
            </a:br>
            <a:r>
              <a:rPr lang="en-US" sz="1200" b="1" dirty="0">
                <a:solidFill>
                  <a:schemeClr val="tx1">
                    <a:lumMod val="50000"/>
                  </a:schemeClr>
                </a:solidFill>
              </a:rPr>
              <a:t>Platform</a:t>
            </a:r>
          </a:p>
        </p:txBody>
      </p:sp>
      <p:sp>
        <p:nvSpPr>
          <p:cNvPr id="61" name="TextBox 60">
            <a:extLst>
              <a:ext uri="{FF2B5EF4-FFF2-40B4-BE49-F238E27FC236}">
                <a16:creationId xmlns="" xmlns:a16="http://schemas.microsoft.com/office/drawing/2014/main" id="{09AFC77C-77EE-4C4D-9041-6C243933063B}"/>
              </a:ext>
            </a:extLst>
          </p:cNvPr>
          <p:cNvSpPr txBox="1"/>
          <p:nvPr/>
        </p:nvSpPr>
        <p:spPr>
          <a:xfrm>
            <a:off x="8992280" y="4591911"/>
            <a:ext cx="1277852" cy="332399"/>
          </a:xfrm>
          <a:prstGeom prst="rect">
            <a:avLst/>
          </a:prstGeom>
          <a:noFill/>
        </p:spPr>
        <p:txBody>
          <a:bodyPr wrap="square" lIns="0" tIns="0" rIns="0" bIns="0" rtlCol="0">
            <a:spAutoFit/>
          </a:bodyPr>
          <a:lstStyle/>
          <a:p>
            <a:pPr algn="ctr">
              <a:lnSpc>
                <a:spcPct val="90000"/>
              </a:lnSpc>
            </a:pPr>
            <a:r>
              <a:rPr lang="en-US" sz="1200" b="1" dirty="0">
                <a:solidFill>
                  <a:schemeClr val="tx1">
                    <a:lumMod val="50000"/>
                  </a:schemeClr>
                </a:solidFill>
              </a:rPr>
              <a:t>Backend</a:t>
            </a:r>
            <a:br>
              <a:rPr lang="en-US" sz="1200" b="1" dirty="0">
                <a:solidFill>
                  <a:schemeClr val="tx1">
                    <a:lumMod val="50000"/>
                  </a:schemeClr>
                </a:solidFill>
              </a:rPr>
            </a:br>
            <a:r>
              <a:rPr lang="en-US" sz="1200" b="1" dirty="0">
                <a:solidFill>
                  <a:schemeClr val="tx1">
                    <a:lumMod val="50000"/>
                  </a:schemeClr>
                </a:solidFill>
              </a:rPr>
              <a:t>Systems</a:t>
            </a:r>
          </a:p>
        </p:txBody>
      </p:sp>
      <p:sp>
        <p:nvSpPr>
          <p:cNvPr id="62" name="TextBox 61">
            <a:extLst>
              <a:ext uri="{FF2B5EF4-FFF2-40B4-BE49-F238E27FC236}">
                <a16:creationId xmlns="" xmlns:a16="http://schemas.microsoft.com/office/drawing/2014/main" id="{999B3165-7F2B-4772-BC42-13C45D8D5CEB}"/>
              </a:ext>
            </a:extLst>
          </p:cNvPr>
          <p:cNvSpPr txBox="1"/>
          <p:nvPr/>
        </p:nvSpPr>
        <p:spPr>
          <a:xfrm>
            <a:off x="5397801" y="5264129"/>
            <a:ext cx="2351757" cy="895630"/>
          </a:xfrm>
          <a:prstGeom prst="rect">
            <a:avLst/>
          </a:prstGeom>
          <a:noFill/>
        </p:spPr>
        <p:txBody>
          <a:bodyPr wrap="square" lIns="0" tIns="0" rIns="0" bIns="0" rtlCol="0">
            <a:spAutoFit/>
          </a:bodyPr>
          <a:lstStyle/>
          <a:p>
            <a:pPr marL="171450" indent="-171450">
              <a:lnSpc>
                <a:spcPct val="90000"/>
              </a:lnSpc>
              <a:spcAft>
                <a:spcPts val="600"/>
              </a:spcAft>
              <a:buFont typeface="Arial" panose="020B0604020202020204" pitchFamily="34" charset="0"/>
              <a:buChar char="•"/>
            </a:pPr>
            <a:r>
              <a:rPr lang="en-US" sz="1200" dirty="0">
                <a:solidFill>
                  <a:schemeClr val="tx1">
                    <a:lumMod val="50000"/>
                  </a:schemeClr>
                </a:solidFill>
              </a:rPr>
              <a:t>Chatbot communications</a:t>
            </a:r>
          </a:p>
          <a:p>
            <a:pPr marL="171450" indent="-171450">
              <a:lnSpc>
                <a:spcPct val="90000"/>
              </a:lnSpc>
              <a:spcAft>
                <a:spcPts val="600"/>
              </a:spcAft>
              <a:buFont typeface="Arial" panose="020B0604020202020204" pitchFamily="34" charset="0"/>
              <a:buChar char="•"/>
            </a:pPr>
            <a:r>
              <a:rPr lang="en-US" sz="1200" dirty="0">
                <a:solidFill>
                  <a:schemeClr val="tx1">
                    <a:lumMod val="50000"/>
                  </a:schemeClr>
                </a:solidFill>
              </a:rPr>
              <a:t>Natural Language Processing</a:t>
            </a:r>
          </a:p>
          <a:p>
            <a:pPr marL="171450" indent="-171450">
              <a:lnSpc>
                <a:spcPct val="90000"/>
              </a:lnSpc>
              <a:spcAft>
                <a:spcPts val="600"/>
              </a:spcAft>
              <a:buFont typeface="Arial" panose="020B0604020202020204" pitchFamily="34" charset="0"/>
              <a:buChar char="•"/>
            </a:pPr>
            <a:r>
              <a:rPr lang="en-US" sz="1200" dirty="0" smtClean="0">
                <a:solidFill>
                  <a:schemeClr val="tx1">
                    <a:lumMod val="50000"/>
                  </a:schemeClr>
                </a:solidFill>
              </a:rPr>
              <a:t>Optical Character Recognition</a:t>
            </a:r>
          </a:p>
          <a:p>
            <a:pPr marL="171450" indent="-171450">
              <a:lnSpc>
                <a:spcPct val="90000"/>
              </a:lnSpc>
              <a:spcAft>
                <a:spcPts val="600"/>
              </a:spcAft>
              <a:buFont typeface="Arial" panose="020B0604020202020204" pitchFamily="34" charset="0"/>
              <a:buChar char="•"/>
            </a:pPr>
            <a:r>
              <a:rPr lang="en-US" sz="1200" dirty="0" smtClean="0">
                <a:solidFill>
                  <a:schemeClr val="tx1">
                    <a:lumMod val="50000"/>
                  </a:schemeClr>
                </a:solidFill>
              </a:rPr>
              <a:t>Cognitive </a:t>
            </a:r>
            <a:r>
              <a:rPr lang="en-US" sz="1200" dirty="0">
                <a:solidFill>
                  <a:schemeClr val="tx1">
                    <a:lumMod val="50000"/>
                  </a:schemeClr>
                </a:solidFill>
              </a:rPr>
              <a:t>Audio &amp; </a:t>
            </a:r>
            <a:r>
              <a:rPr lang="en-US" sz="1200" dirty="0" smtClean="0">
                <a:solidFill>
                  <a:schemeClr val="tx1">
                    <a:lumMod val="50000"/>
                  </a:schemeClr>
                </a:solidFill>
              </a:rPr>
              <a:t>Speech</a:t>
            </a:r>
            <a:endParaRPr lang="en-US" sz="1200" dirty="0">
              <a:solidFill>
                <a:schemeClr val="tx1">
                  <a:lumMod val="50000"/>
                </a:schemeClr>
              </a:solidFill>
            </a:endParaRPr>
          </a:p>
        </p:txBody>
      </p:sp>
      <p:sp>
        <p:nvSpPr>
          <p:cNvPr id="64" name="TextBox 63">
            <a:extLst>
              <a:ext uri="{FF2B5EF4-FFF2-40B4-BE49-F238E27FC236}">
                <a16:creationId xmlns="" xmlns:a16="http://schemas.microsoft.com/office/drawing/2014/main" id="{38FEC1ED-71E4-4B27-8146-600B1C46BB32}"/>
              </a:ext>
            </a:extLst>
          </p:cNvPr>
          <p:cNvSpPr txBox="1"/>
          <p:nvPr/>
        </p:nvSpPr>
        <p:spPr>
          <a:xfrm>
            <a:off x="9231266" y="5038941"/>
            <a:ext cx="821752" cy="1483483"/>
          </a:xfrm>
          <a:prstGeom prst="rect">
            <a:avLst/>
          </a:prstGeom>
          <a:noFill/>
        </p:spPr>
        <p:txBody>
          <a:bodyPr wrap="square" lIns="0" tIns="0" rIns="0" bIns="0" rtlCol="0">
            <a:spAutoFit/>
          </a:bodyPr>
          <a:lstStyle/>
          <a:p>
            <a:pPr marL="171450" indent="-171450">
              <a:lnSpc>
                <a:spcPct val="80000"/>
              </a:lnSpc>
              <a:spcAft>
                <a:spcPts val="600"/>
              </a:spcAft>
              <a:buFont typeface="Arial" panose="020B0604020202020204" pitchFamily="34" charset="0"/>
              <a:buChar char="•"/>
            </a:pPr>
            <a:r>
              <a:rPr lang="en-US" sz="1200" dirty="0" smtClean="0">
                <a:solidFill>
                  <a:schemeClr val="tx1">
                    <a:lumMod val="50000"/>
                  </a:schemeClr>
                </a:solidFill>
              </a:rPr>
              <a:t>Bank or </a:t>
            </a:r>
            <a:r>
              <a:rPr lang="en-US" sz="1200" smtClean="0">
                <a:solidFill>
                  <a:schemeClr val="tx1">
                    <a:lumMod val="50000"/>
                  </a:schemeClr>
                </a:solidFill>
              </a:rPr>
              <a:t>Credit Union</a:t>
            </a:r>
            <a:endParaRPr lang="en-US" sz="1200">
              <a:solidFill>
                <a:schemeClr val="tx1">
                  <a:lumMod val="50000"/>
                </a:schemeClr>
              </a:solidFill>
            </a:endParaRPr>
          </a:p>
          <a:p>
            <a:pPr marL="171450" indent="-171450">
              <a:lnSpc>
                <a:spcPct val="80000"/>
              </a:lnSpc>
              <a:spcAft>
                <a:spcPts val="600"/>
              </a:spcAft>
              <a:buFont typeface="Arial" panose="020B0604020202020204" pitchFamily="34" charset="0"/>
              <a:buChar char="•"/>
            </a:pPr>
            <a:r>
              <a:rPr lang="en-US" sz="1200" dirty="0" smtClean="0">
                <a:solidFill>
                  <a:schemeClr val="tx1">
                    <a:lumMod val="50000"/>
                  </a:schemeClr>
                </a:solidFill>
              </a:rPr>
              <a:t>Oracle</a:t>
            </a:r>
            <a:r>
              <a:rPr lang="en-US" sz="1200" dirty="0">
                <a:solidFill>
                  <a:schemeClr val="tx1">
                    <a:lumMod val="50000"/>
                  </a:schemeClr>
                </a:solidFill>
              </a:rPr>
              <a:t/>
            </a:r>
            <a:br>
              <a:rPr lang="en-US" sz="1200" dirty="0">
                <a:solidFill>
                  <a:schemeClr val="tx1">
                    <a:lumMod val="50000"/>
                  </a:schemeClr>
                </a:solidFill>
              </a:rPr>
            </a:br>
            <a:r>
              <a:rPr lang="en-US" sz="1200" dirty="0">
                <a:solidFill>
                  <a:schemeClr val="tx1">
                    <a:lumMod val="50000"/>
                  </a:schemeClr>
                </a:solidFill>
              </a:rPr>
              <a:t>Marketing </a:t>
            </a:r>
            <a:r>
              <a:rPr lang="en-US" sz="1200" dirty="0" smtClean="0">
                <a:solidFill>
                  <a:schemeClr val="tx1">
                    <a:lumMod val="50000"/>
                  </a:schemeClr>
                </a:solidFill>
              </a:rPr>
              <a:t>Systems</a:t>
            </a:r>
            <a:endParaRPr lang="en-US" sz="1200" dirty="0">
              <a:solidFill>
                <a:schemeClr val="tx1">
                  <a:lumMod val="50000"/>
                </a:schemeClr>
              </a:solidFill>
            </a:endParaRPr>
          </a:p>
          <a:p>
            <a:pPr marL="171450" indent="-171450">
              <a:lnSpc>
                <a:spcPct val="80000"/>
              </a:lnSpc>
              <a:spcAft>
                <a:spcPts val="600"/>
              </a:spcAft>
              <a:buFont typeface="Arial" panose="020B0604020202020204" pitchFamily="34" charset="0"/>
              <a:buChar char="•"/>
            </a:pPr>
            <a:r>
              <a:rPr lang="en-US" sz="1200" dirty="0">
                <a:solidFill>
                  <a:schemeClr val="tx1">
                    <a:lumMod val="50000"/>
                  </a:schemeClr>
                </a:solidFill>
              </a:rPr>
              <a:t>Oracle</a:t>
            </a:r>
            <a:br>
              <a:rPr lang="en-US" sz="1200" dirty="0">
                <a:solidFill>
                  <a:schemeClr val="tx1">
                    <a:lumMod val="50000"/>
                  </a:schemeClr>
                </a:solidFill>
              </a:rPr>
            </a:br>
            <a:r>
              <a:rPr lang="en-US" sz="1200" dirty="0">
                <a:solidFill>
                  <a:schemeClr val="tx1">
                    <a:lumMod val="50000"/>
                  </a:schemeClr>
                </a:solidFill>
              </a:rPr>
              <a:t>Customer Analytics</a:t>
            </a:r>
          </a:p>
        </p:txBody>
      </p:sp>
      <p:cxnSp>
        <p:nvCxnSpPr>
          <p:cNvPr id="68" name="Straight Connector 67">
            <a:extLst>
              <a:ext uri="{FF2B5EF4-FFF2-40B4-BE49-F238E27FC236}">
                <a16:creationId xmlns="" xmlns:a16="http://schemas.microsoft.com/office/drawing/2014/main" id="{DC754A27-BA63-49E3-B8CD-B252896BB67F}"/>
              </a:ext>
            </a:extLst>
          </p:cNvPr>
          <p:cNvCxnSpPr>
            <a:cxnSpLocks/>
          </p:cNvCxnSpPr>
          <p:nvPr/>
        </p:nvCxnSpPr>
        <p:spPr>
          <a:xfrm flipV="1">
            <a:off x="4733939" y="4738485"/>
            <a:ext cx="3194009" cy="671"/>
          </a:xfrm>
          <a:prstGeom prst="line">
            <a:avLst/>
          </a:prstGeom>
          <a:ln w="1905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 xmlns:a16="http://schemas.microsoft.com/office/drawing/2014/main" id="{0960E3F7-40D4-464D-83DD-8EB02CDFBA35}"/>
              </a:ext>
            </a:extLst>
          </p:cNvPr>
          <p:cNvGrpSpPr/>
          <p:nvPr/>
        </p:nvGrpSpPr>
        <p:grpSpPr>
          <a:xfrm>
            <a:off x="5838771" y="4560895"/>
            <a:ext cx="1152579" cy="262994"/>
            <a:chOff x="6394416" y="6512505"/>
            <a:chExt cx="788703" cy="262994"/>
          </a:xfrm>
        </p:grpSpPr>
        <p:sp>
          <p:nvSpPr>
            <p:cNvPr id="66" name="Rectangle: Rounded Corners 65">
              <a:extLst>
                <a:ext uri="{FF2B5EF4-FFF2-40B4-BE49-F238E27FC236}">
                  <a16:creationId xmlns="" xmlns:a16="http://schemas.microsoft.com/office/drawing/2014/main" id="{AF29EB88-47B6-4793-AFC1-0C786DE651AA}"/>
                </a:ext>
              </a:extLst>
            </p:cNvPr>
            <p:cNvSpPr/>
            <p:nvPr/>
          </p:nvSpPr>
          <p:spPr bwMode="gray">
            <a:xfrm>
              <a:off x="6394416" y="6512505"/>
              <a:ext cx="788703" cy="262994"/>
            </a:xfrm>
            <a:prstGeom prst="roundRect">
              <a:avLst>
                <a:gd name="adj" fmla="val 8464"/>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67" name="TextBox 66">
              <a:extLst>
                <a:ext uri="{FF2B5EF4-FFF2-40B4-BE49-F238E27FC236}">
                  <a16:creationId xmlns="" xmlns:a16="http://schemas.microsoft.com/office/drawing/2014/main" id="{FC06F752-839C-499E-8A68-50C4D2AD1BA3}"/>
                </a:ext>
              </a:extLst>
            </p:cNvPr>
            <p:cNvSpPr txBox="1"/>
            <p:nvPr/>
          </p:nvSpPr>
          <p:spPr>
            <a:xfrm>
              <a:off x="6412200" y="6560902"/>
              <a:ext cx="710537" cy="166199"/>
            </a:xfrm>
            <a:prstGeom prst="rect">
              <a:avLst/>
            </a:prstGeom>
            <a:noFill/>
          </p:spPr>
          <p:txBody>
            <a:bodyPr wrap="square" lIns="0" tIns="0" rIns="0" bIns="0" rtlCol="0">
              <a:spAutoFit/>
            </a:bodyPr>
            <a:lstStyle/>
            <a:p>
              <a:pPr algn="ctr">
                <a:lnSpc>
                  <a:spcPct val="90000"/>
                </a:lnSpc>
              </a:pPr>
              <a:r>
                <a:rPr lang="en-US" sz="1200" b="1" dirty="0">
                  <a:solidFill>
                    <a:schemeClr val="tx1">
                      <a:lumMod val="50000"/>
                    </a:schemeClr>
                  </a:solidFill>
                </a:rPr>
                <a:t>Oracle ID Mgmt</a:t>
              </a:r>
            </a:p>
          </p:txBody>
        </p:sp>
      </p:grpSp>
      <p:pic>
        <p:nvPicPr>
          <p:cNvPr id="49" name="Picture 48">
            <a:extLst>
              <a:ext uri="{FF2B5EF4-FFF2-40B4-BE49-F238E27FC236}">
                <a16:creationId xmlns="" xmlns:a16="http://schemas.microsoft.com/office/drawing/2014/main" id="{11B9C650-E413-485C-A5BF-E944D18B414C}"/>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r="76933"/>
          <a:stretch/>
        </p:blipFill>
        <p:spPr>
          <a:xfrm>
            <a:off x="29791" y="-124487"/>
            <a:ext cx="820632" cy="967261"/>
          </a:xfrm>
          <a:prstGeom prst="rect">
            <a:avLst/>
          </a:prstGeom>
        </p:spPr>
      </p:pic>
      <p:sp>
        <p:nvSpPr>
          <p:cNvPr id="48" name="TextBox 47">
            <a:extLst>
              <a:ext uri="{FF2B5EF4-FFF2-40B4-BE49-F238E27FC236}">
                <a16:creationId xmlns="" xmlns:a16="http://schemas.microsoft.com/office/drawing/2014/main" id="{F8895F55-65CA-448D-9FC1-83BF746E68AE}"/>
              </a:ext>
            </a:extLst>
          </p:cNvPr>
          <p:cNvSpPr txBox="1"/>
          <p:nvPr/>
        </p:nvSpPr>
        <p:spPr>
          <a:xfrm>
            <a:off x="1009260" y="98964"/>
            <a:ext cx="6142250" cy="227755"/>
          </a:xfrm>
          <a:prstGeom prst="rect">
            <a:avLst/>
          </a:prstGeom>
          <a:noFill/>
        </p:spPr>
        <p:txBody>
          <a:bodyPr wrap="square" lIns="0" tIns="0" rIns="0" bIns="0" rtlCol="0">
            <a:spAutoFit/>
          </a:bodyPr>
          <a:lstStyle/>
          <a:p>
            <a:pPr>
              <a:lnSpc>
                <a:spcPct val="90000"/>
              </a:lnSpc>
            </a:pPr>
            <a:r>
              <a:rPr lang="en-US" sz="1600" dirty="0">
                <a:solidFill>
                  <a:schemeClr val="bg2"/>
                </a:solidFill>
                <a:latin typeface="Segoe Print" panose="02000600000000000000" pitchFamily="2" charset="0"/>
              </a:rPr>
              <a:t>Solution Highlight</a:t>
            </a:r>
          </a:p>
        </p:txBody>
      </p:sp>
      <p:sp>
        <p:nvSpPr>
          <p:cNvPr id="51" name="Footer Placeholder 1">
            <a:extLst>
              <a:ext uri="{FF2B5EF4-FFF2-40B4-BE49-F238E27FC236}">
                <a16:creationId xmlns="" xmlns:a16="http://schemas.microsoft.com/office/drawing/2014/main" id="{FF281650-748D-4A1A-943B-E24887310B99}"/>
              </a:ext>
            </a:extLst>
          </p:cNvPr>
          <p:cNvSpPr txBox="1">
            <a:spLocks/>
          </p:cNvSpPr>
          <p:nvPr/>
        </p:nvSpPr>
        <p:spPr>
          <a:xfrm>
            <a:off x="4113754" y="6507503"/>
            <a:ext cx="6082418"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bg1">
                    <a:lumMod val="85000"/>
                  </a:schemeClr>
                </a:solidFill>
              </a:rPr>
              <a:t>Copyright © 2018, Oracle and/or its affiliates.  All Rights Reserved. </a:t>
            </a:r>
            <a:br>
              <a:rPr lang="en-US" sz="800" dirty="0">
                <a:solidFill>
                  <a:schemeClr val="bg1">
                    <a:lumMod val="85000"/>
                  </a:schemeClr>
                </a:solidFill>
              </a:rPr>
            </a:br>
            <a:r>
              <a:rPr lang="en-US" sz="800" dirty="0">
                <a:solidFill>
                  <a:schemeClr val="bg1">
                    <a:lumMod val="85000"/>
                  </a:schemeClr>
                </a:solidFill>
              </a:rPr>
              <a:t>Confidential – Oracle Internal</a:t>
            </a:r>
          </a:p>
        </p:txBody>
      </p:sp>
      <p:sp>
        <p:nvSpPr>
          <p:cNvPr id="55" name="Rectangle 54">
            <a:extLst>
              <a:ext uri="{FF2B5EF4-FFF2-40B4-BE49-F238E27FC236}">
                <a16:creationId xmlns="" xmlns:a16="http://schemas.microsoft.com/office/drawing/2014/main" id="{2F81C3B7-B9F3-4292-9012-42B91DE43BC7}"/>
              </a:ext>
            </a:extLst>
          </p:cNvPr>
          <p:cNvSpPr/>
          <p:nvPr/>
        </p:nvSpPr>
        <p:spPr bwMode="gray">
          <a:xfrm rot="19053856">
            <a:off x="-1356305" y="-405745"/>
            <a:ext cx="1729362" cy="215092"/>
          </a:xfrm>
          <a:prstGeom prst="rect">
            <a:avLst/>
          </a:prstGeom>
          <a:solidFill>
            <a:srgbClr val="00000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Example</a:t>
            </a:r>
          </a:p>
        </p:txBody>
      </p:sp>
      <p:pic>
        <p:nvPicPr>
          <p:cNvPr id="88" name="Picture 87">
            <a:hlinkClick r:id="rId11"/>
            <a:extLst>
              <a:ext uri="{FF2B5EF4-FFF2-40B4-BE49-F238E27FC236}">
                <a16:creationId xmlns="" xmlns:a16="http://schemas.microsoft.com/office/drawing/2014/main" id="{9562C41C-82D5-477F-A731-B967F080A44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701495" y="3416752"/>
            <a:ext cx="946150" cy="559359"/>
          </a:xfrm>
          <a:prstGeom prst="rect">
            <a:avLst/>
          </a:prstGeom>
        </p:spPr>
      </p:pic>
      <p:pic>
        <p:nvPicPr>
          <p:cNvPr id="89" name="Picture 88">
            <a:hlinkClick r:id="rId13"/>
            <a:extLst>
              <a:ext uri="{FF2B5EF4-FFF2-40B4-BE49-F238E27FC236}">
                <a16:creationId xmlns="" xmlns:a16="http://schemas.microsoft.com/office/drawing/2014/main" id="{564954D5-2B14-49B3-B22F-0E365594046F}"/>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899537" y="1136415"/>
            <a:ext cx="598488" cy="598488"/>
          </a:xfrm>
          <a:prstGeom prst="rect">
            <a:avLst/>
          </a:prstGeom>
        </p:spPr>
      </p:pic>
      <p:sp>
        <p:nvSpPr>
          <p:cNvPr id="90" name="TextBox 89">
            <a:extLst>
              <a:ext uri="{FF2B5EF4-FFF2-40B4-BE49-F238E27FC236}">
                <a16:creationId xmlns="" xmlns:a16="http://schemas.microsoft.com/office/drawing/2014/main" id="{21C09CB7-58C9-4296-854A-2D1237934943}"/>
              </a:ext>
            </a:extLst>
          </p:cNvPr>
          <p:cNvSpPr txBox="1"/>
          <p:nvPr/>
        </p:nvSpPr>
        <p:spPr>
          <a:xfrm>
            <a:off x="10685827" y="1754481"/>
            <a:ext cx="1025922" cy="290849"/>
          </a:xfrm>
          <a:prstGeom prst="rect">
            <a:avLst/>
          </a:prstGeom>
          <a:noFill/>
        </p:spPr>
        <p:txBody>
          <a:bodyPr wrap="none" lIns="0" tIns="0" rIns="0" bIns="0" rtlCol="0">
            <a:spAutoFit/>
          </a:bodyPr>
          <a:lstStyle/>
          <a:p>
            <a:pPr algn="ctr">
              <a:lnSpc>
                <a:spcPct val="90000"/>
              </a:lnSpc>
            </a:pPr>
            <a:r>
              <a:rPr lang="en-US" sz="1050" dirty="0">
                <a:solidFill>
                  <a:schemeClr val="bg1"/>
                </a:solidFill>
              </a:rPr>
              <a:t>Go to the Solution </a:t>
            </a:r>
            <a:br>
              <a:rPr lang="en-US" sz="1050" dirty="0">
                <a:solidFill>
                  <a:schemeClr val="bg1"/>
                </a:solidFill>
              </a:rPr>
            </a:br>
            <a:r>
              <a:rPr lang="en-US" sz="1050" dirty="0">
                <a:solidFill>
                  <a:schemeClr val="bg1"/>
                </a:solidFill>
              </a:rPr>
              <a:t>Bank Asset Page</a:t>
            </a:r>
          </a:p>
        </p:txBody>
      </p:sp>
      <p:sp>
        <p:nvSpPr>
          <p:cNvPr id="91" name="TextBox 90">
            <a:extLst>
              <a:ext uri="{FF2B5EF4-FFF2-40B4-BE49-F238E27FC236}">
                <a16:creationId xmlns="" xmlns:a16="http://schemas.microsoft.com/office/drawing/2014/main" id="{2020D0C3-793A-479A-B350-86A997701DE0}"/>
              </a:ext>
            </a:extLst>
          </p:cNvPr>
          <p:cNvSpPr txBox="1"/>
          <p:nvPr/>
        </p:nvSpPr>
        <p:spPr>
          <a:xfrm>
            <a:off x="10665436" y="4001991"/>
            <a:ext cx="1082027" cy="290849"/>
          </a:xfrm>
          <a:prstGeom prst="rect">
            <a:avLst/>
          </a:prstGeom>
          <a:noFill/>
        </p:spPr>
        <p:txBody>
          <a:bodyPr wrap="none" lIns="0" tIns="0" rIns="0" bIns="0" rtlCol="0">
            <a:spAutoFit/>
          </a:bodyPr>
          <a:lstStyle/>
          <a:p>
            <a:pPr algn="ctr">
              <a:lnSpc>
                <a:spcPct val="90000"/>
              </a:lnSpc>
            </a:pPr>
            <a:r>
              <a:rPr lang="en-US" sz="1050" dirty="0">
                <a:solidFill>
                  <a:schemeClr val="bg1"/>
                </a:solidFill>
              </a:rPr>
              <a:t>Watch the Solution </a:t>
            </a:r>
            <a:br>
              <a:rPr lang="en-US" sz="1050" dirty="0">
                <a:solidFill>
                  <a:schemeClr val="bg1"/>
                </a:solidFill>
              </a:rPr>
            </a:br>
            <a:r>
              <a:rPr lang="en-US" sz="1050" dirty="0">
                <a:solidFill>
                  <a:schemeClr val="bg1"/>
                </a:solidFill>
              </a:rPr>
              <a:t>Prototype Video</a:t>
            </a:r>
          </a:p>
        </p:txBody>
      </p:sp>
      <p:sp>
        <p:nvSpPr>
          <p:cNvPr id="92" name="Rectangle: Rounded Corners 91">
            <a:extLst>
              <a:ext uri="{FF2B5EF4-FFF2-40B4-BE49-F238E27FC236}">
                <a16:creationId xmlns="" xmlns:a16="http://schemas.microsoft.com/office/drawing/2014/main" id="{50A9F1B9-A6DB-4E5E-B982-7FC0D2AE8984}"/>
              </a:ext>
            </a:extLst>
          </p:cNvPr>
          <p:cNvSpPr/>
          <p:nvPr/>
        </p:nvSpPr>
        <p:spPr bwMode="gray">
          <a:xfrm>
            <a:off x="10902240" y="2287276"/>
            <a:ext cx="618304" cy="593915"/>
          </a:xfrm>
          <a:prstGeom prst="roundRect">
            <a:avLst>
              <a:gd name="adj" fmla="val 29783"/>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path path="circle">
              <a:fillToRect l="100000" t="100000"/>
            </a:path>
            <a:tileRect r="-100000" b="-100000"/>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93" name="Picture 92" descr="documents_w_72.png">
            <a:hlinkClick r:id="rId15"/>
            <a:extLst>
              <a:ext uri="{FF2B5EF4-FFF2-40B4-BE49-F238E27FC236}">
                <a16:creationId xmlns="" xmlns:a16="http://schemas.microsoft.com/office/drawing/2014/main" id="{976705FA-6098-461D-ACD7-B486CFCA00FF}"/>
              </a:ext>
            </a:extLst>
          </p:cNvPr>
          <p:cNvPicPr>
            <a:picLocks noChangeAspect="1"/>
          </p:cNvPicPr>
          <p:nvPr/>
        </p:nvPicPr>
        <p:blipFill>
          <a:blip r:embed="rId16" cstate="print"/>
          <a:stretch>
            <a:fillRect/>
          </a:stretch>
        </p:blipFill>
        <p:spPr>
          <a:xfrm>
            <a:off x="10988754" y="2393217"/>
            <a:ext cx="447205" cy="447205"/>
          </a:xfrm>
          <a:prstGeom prst="rect">
            <a:avLst/>
          </a:prstGeom>
        </p:spPr>
      </p:pic>
      <p:sp>
        <p:nvSpPr>
          <p:cNvPr id="94" name="TextBox 93">
            <a:extLst>
              <a:ext uri="{FF2B5EF4-FFF2-40B4-BE49-F238E27FC236}">
                <a16:creationId xmlns="" xmlns:a16="http://schemas.microsoft.com/office/drawing/2014/main" id="{5D1A9548-FB28-4131-BB16-74DFF8AF9908}"/>
              </a:ext>
            </a:extLst>
          </p:cNvPr>
          <p:cNvSpPr txBox="1"/>
          <p:nvPr/>
        </p:nvSpPr>
        <p:spPr>
          <a:xfrm>
            <a:off x="10663037" y="2897279"/>
            <a:ext cx="1086822" cy="290849"/>
          </a:xfrm>
          <a:prstGeom prst="rect">
            <a:avLst/>
          </a:prstGeom>
          <a:noFill/>
        </p:spPr>
        <p:txBody>
          <a:bodyPr wrap="square" lIns="0" tIns="0" rIns="0" bIns="0" rtlCol="0">
            <a:spAutoFit/>
          </a:bodyPr>
          <a:lstStyle/>
          <a:p>
            <a:pPr algn="ctr">
              <a:lnSpc>
                <a:spcPct val="90000"/>
              </a:lnSpc>
            </a:pPr>
            <a:r>
              <a:rPr lang="en-US" sz="1050" dirty="0">
                <a:solidFill>
                  <a:schemeClr val="bg1"/>
                </a:solidFill>
              </a:rPr>
              <a:t>Go to the Asset Folder in ODocs</a:t>
            </a:r>
          </a:p>
        </p:txBody>
      </p:sp>
      <p:pic>
        <p:nvPicPr>
          <p:cNvPr id="7" name="Picture 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219939" y="5792074"/>
            <a:ext cx="903839" cy="903839"/>
          </a:xfrm>
          <a:prstGeom prst="rect">
            <a:avLst/>
          </a:prstGeom>
        </p:spPr>
      </p:pic>
      <p:sp>
        <p:nvSpPr>
          <p:cNvPr id="96" name="TextBox 95">
            <a:extLst>
              <a:ext uri="{FF2B5EF4-FFF2-40B4-BE49-F238E27FC236}">
                <a16:creationId xmlns="" xmlns:a16="http://schemas.microsoft.com/office/drawing/2014/main" id="{E853EF69-E6A3-418A-A703-2166464A26DA}"/>
              </a:ext>
            </a:extLst>
          </p:cNvPr>
          <p:cNvSpPr txBox="1"/>
          <p:nvPr/>
        </p:nvSpPr>
        <p:spPr>
          <a:xfrm>
            <a:off x="10994225" y="5740005"/>
            <a:ext cx="1112919" cy="332399"/>
          </a:xfrm>
          <a:prstGeom prst="rect">
            <a:avLst/>
          </a:prstGeom>
          <a:noFill/>
        </p:spPr>
        <p:txBody>
          <a:bodyPr wrap="square" lIns="0" tIns="0" rIns="0" bIns="0" rtlCol="0">
            <a:spAutoFit/>
          </a:bodyPr>
          <a:lstStyle/>
          <a:p>
            <a:pPr>
              <a:lnSpc>
                <a:spcPct val="90000"/>
              </a:lnSpc>
            </a:pPr>
            <a:r>
              <a:rPr lang="en-US" sz="1200" dirty="0" smtClean="0">
                <a:solidFill>
                  <a:schemeClr val="bg1"/>
                </a:solidFill>
              </a:rPr>
              <a:t>Lead Developer</a:t>
            </a:r>
            <a:r>
              <a:rPr lang="en-US" sz="1200" dirty="0">
                <a:solidFill>
                  <a:schemeClr val="bg1"/>
                </a:solidFill>
              </a:rPr>
              <a:t/>
            </a:r>
            <a:br>
              <a:rPr lang="en-US" sz="1200" dirty="0">
                <a:solidFill>
                  <a:schemeClr val="bg1"/>
                </a:solidFill>
              </a:rPr>
            </a:br>
            <a:r>
              <a:rPr lang="en-US" sz="1200" dirty="0">
                <a:solidFill>
                  <a:schemeClr val="bg1"/>
                </a:solidFill>
              </a:rPr>
              <a:t>Nolan </a:t>
            </a:r>
            <a:r>
              <a:rPr lang="en-US" sz="1200" dirty="0" smtClean="0">
                <a:solidFill>
                  <a:schemeClr val="bg1"/>
                </a:solidFill>
              </a:rPr>
              <a:t>Corcoran</a:t>
            </a:r>
            <a:endParaRPr lang="en-US" sz="1200" dirty="0">
              <a:solidFill>
                <a:schemeClr val="bg1"/>
              </a:solidFill>
            </a:endParaRPr>
          </a:p>
        </p:txBody>
      </p:sp>
      <p:sp>
        <p:nvSpPr>
          <p:cNvPr id="97" name="Oval 96">
            <a:extLst>
              <a:ext uri="{FF2B5EF4-FFF2-40B4-BE49-F238E27FC236}">
                <a16:creationId xmlns="" xmlns:a16="http://schemas.microsoft.com/office/drawing/2014/main" id="{8A38BA37-370B-4672-B55E-8DC31A6C3784}"/>
              </a:ext>
            </a:extLst>
          </p:cNvPr>
          <p:cNvSpPr/>
          <p:nvPr/>
        </p:nvSpPr>
        <p:spPr>
          <a:xfrm>
            <a:off x="10343399" y="5712143"/>
            <a:ext cx="546380" cy="546380"/>
          </a:xfrm>
          <a:prstGeom prst="ellipse">
            <a:avLst/>
          </a:prstGeom>
          <a:blipFill>
            <a:blip r:embed="rId18" cstate="screen">
              <a:extLst>
                <a:ext uri="{28A0092B-C50C-407E-A947-70E740481C1C}">
                  <a14:useLocalDpi xmlns:a14="http://schemas.microsoft.com/office/drawing/2010/main"/>
                </a:ext>
              </a:extLst>
            </a:blip>
            <a:srcRect/>
            <a:stretch>
              <a:fillRect/>
            </a:stretch>
          </a:blipFill>
        </p:spPr>
        <p:style>
          <a:lnRef idx="2">
            <a:schemeClr val="lt2">
              <a:hueOff val="0"/>
              <a:satOff val="0"/>
              <a:lumOff val="0"/>
              <a:alphaOff val="0"/>
            </a:schemeClr>
          </a:lnRef>
          <a:fillRef idx="1">
            <a:scrgbClr r="0" g="0" b="0"/>
          </a:fillRef>
          <a:effectRef idx="0">
            <a:schemeClr val="dk2">
              <a:tint val="50000"/>
              <a:hueOff val="0"/>
              <a:satOff val="0"/>
              <a:lumOff val="0"/>
              <a:alphaOff val="0"/>
            </a:schemeClr>
          </a:effectRef>
          <a:fontRef idx="minor">
            <a:schemeClr val="lt2">
              <a:hueOff val="0"/>
              <a:satOff val="0"/>
              <a:lumOff val="0"/>
              <a:alphaOff val="0"/>
            </a:schemeClr>
          </a:fontRef>
        </p:style>
      </p:sp>
      <p:sp>
        <p:nvSpPr>
          <p:cNvPr id="98" name="TextBox 97">
            <a:extLst>
              <a:ext uri="{FF2B5EF4-FFF2-40B4-BE49-F238E27FC236}">
                <a16:creationId xmlns="" xmlns:a16="http://schemas.microsoft.com/office/drawing/2014/main" id="{CCB123DF-F514-479F-A068-DDA429025AB4}"/>
              </a:ext>
            </a:extLst>
          </p:cNvPr>
          <p:cNvSpPr txBox="1"/>
          <p:nvPr/>
        </p:nvSpPr>
        <p:spPr>
          <a:xfrm>
            <a:off x="11004911" y="4927125"/>
            <a:ext cx="814710" cy="332399"/>
          </a:xfrm>
          <a:prstGeom prst="rect">
            <a:avLst/>
          </a:prstGeom>
          <a:noFill/>
        </p:spPr>
        <p:txBody>
          <a:bodyPr wrap="none" lIns="0" tIns="0" rIns="0" bIns="0" rtlCol="0">
            <a:spAutoFit/>
          </a:bodyPr>
          <a:lstStyle/>
          <a:p>
            <a:pPr>
              <a:lnSpc>
                <a:spcPct val="90000"/>
              </a:lnSpc>
            </a:pPr>
            <a:r>
              <a:rPr lang="en-US" sz="1200" dirty="0">
                <a:solidFill>
                  <a:schemeClr val="bg1"/>
                </a:solidFill>
              </a:rPr>
              <a:t>Lead ECA</a:t>
            </a:r>
            <a:br>
              <a:rPr lang="en-US" sz="1200" dirty="0">
                <a:solidFill>
                  <a:schemeClr val="bg1"/>
                </a:solidFill>
              </a:rPr>
            </a:br>
            <a:r>
              <a:rPr lang="en-US" sz="1200" dirty="0">
                <a:solidFill>
                  <a:schemeClr val="bg1"/>
                </a:solidFill>
              </a:rPr>
              <a:t>John Andrew</a:t>
            </a:r>
          </a:p>
        </p:txBody>
      </p:sp>
      <p:pic>
        <p:nvPicPr>
          <p:cNvPr id="99" name="Picture 98">
            <a:extLst>
              <a:ext uri="{FF2B5EF4-FFF2-40B4-BE49-F238E27FC236}">
                <a16:creationId xmlns="" xmlns:a16="http://schemas.microsoft.com/office/drawing/2014/main" id="{DC31888F-30B6-44EF-A520-7F5808195032}"/>
              </a:ext>
            </a:extLst>
          </p:cNvPr>
          <p:cNvPicPr>
            <a:picLocks noChangeAspect="1"/>
          </p:cNvPicPr>
          <p:nvPr/>
        </p:nvPicPr>
        <p:blipFill rotWithShape="1">
          <a:blip r:embed="rId19" cstate="screen">
            <a:extLst>
              <a:ext uri="{28A0092B-C50C-407E-A947-70E740481C1C}">
                <a14:useLocalDpi xmlns:a14="http://schemas.microsoft.com/office/drawing/2010/main"/>
              </a:ext>
            </a:extLst>
          </a:blip>
          <a:srcRect l="12067" t="3749" r="14861" b="22974"/>
          <a:stretch/>
        </p:blipFill>
        <p:spPr>
          <a:xfrm>
            <a:off x="10343252" y="4799931"/>
            <a:ext cx="527981" cy="567322"/>
          </a:xfrm>
          <a:prstGeom prst="ellipse">
            <a:avLst/>
          </a:prstGeom>
          <a:ln w="28575" cap="rnd">
            <a:solidFill>
              <a:schemeClr val="bg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330096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78069DF6-B043-40DF-84A4-6DD731674C07}"/>
              </a:ext>
            </a:extLst>
          </p:cNvPr>
          <p:cNvSpPr/>
          <p:nvPr/>
        </p:nvSpPr>
        <p:spPr bwMode="gray">
          <a:xfrm>
            <a:off x="-1" y="-12700"/>
            <a:ext cx="12188825" cy="994050"/>
          </a:xfrm>
          <a:prstGeom prst="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69" name="Flowchart: Process 4">
            <a:extLst>
              <a:ext uri="{FF2B5EF4-FFF2-40B4-BE49-F238E27FC236}">
                <a16:creationId xmlns="" xmlns:a16="http://schemas.microsoft.com/office/drawing/2014/main" id="{4A251502-93FB-4AD5-8765-FE4F02A4BF75}"/>
              </a:ext>
            </a:extLst>
          </p:cNvPr>
          <p:cNvSpPr/>
          <p:nvPr/>
        </p:nvSpPr>
        <p:spPr>
          <a:xfrm>
            <a:off x="0" y="-4604"/>
            <a:ext cx="9930806" cy="782444"/>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296" y="10000"/>
                </a:lnTo>
                <a:lnTo>
                  <a:pt x="0" y="10000"/>
                </a:lnTo>
                <a:lnTo>
                  <a:pt x="0" y="0"/>
                </a:lnTo>
                <a:close/>
              </a:path>
            </a:pathLst>
          </a:custGeom>
          <a:solidFill>
            <a:srgbClr val="0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 xmlns:a16="http://schemas.microsoft.com/office/drawing/2014/main" id="{A87C7B46-44A8-4545-B15D-7A6006556BD0}"/>
              </a:ext>
            </a:extLst>
          </p:cNvPr>
          <p:cNvSpPr txBox="1"/>
          <p:nvPr/>
        </p:nvSpPr>
        <p:spPr>
          <a:xfrm>
            <a:off x="933061" y="237456"/>
            <a:ext cx="7353689" cy="387798"/>
          </a:xfrm>
          <a:prstGeom prst="rect">
            <a:avLst/>
          </a:prstGeom>
          <a:noFill/>
        </p:spPr>
        <p:txBody>
          <a:bodyPr wrap="square" lIns="0" tIns="0" rIns="0" bIns="0" rtlCol="0">
            <a:spAutoFit/>
          </a:bodyPr>
          <a:lstStyle/>
          <a:p>
            <a:pPr>
              <a:lnSpc>
                <a:spcPct val="90000"/>
              </a:lnSpc>
            </a:pPr>
            <a:r>
              <a:rPr lang="en-US" sz="2800" dirty="0" smtClean="0">
                <a:solidFill>
                  <a:schemeClr val="bg1"/>
                </a:solidFill>
                <a:latin typeface="Segoe UI Light" panose="020B0502040204020203" pitchFamily="34" charset="0"/>
              </a:rPr>
              <a:t>Credit Card Activation Chatbot</a:t>
            </a:r>
            <a:endParaRPr lang="en-US" sz="2800" dirty="0">
              <a:solidFill>
                <a:schemeClr val="bg1"/>
              </a:solidFill>
              <a:latin typeface="Segoe UI Light" panose="020B0502040204020203" pitchFamily="34" charset="0"/>
            </a:endParaRPr>
          </a:p>
        </p:txBody>
      </p:sp>
      <p:pic>
        <p:nvPicPr>
          <p:cNvPr id="26" name="Picture 25">
            <a:extLst>
              <a:ext uri="{FF2B5EF4-FFF2-40B4-BE49-F238E27FC236}">
                <a16:creationId xmlns="" xmlns:a16="http://schemas.microsoft.com/office/drawing/2014/main" id="{35C3DD27-2355-4828-ABB9-5120AAE8E2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32945" y="79242"/>
            <a:ext cx="2645669" cy="719329"/>
          </a:xfrm>
          <a:prstGeom prst="rect">
            <a:avLst/>
          </a:prstGeom>
        </p:spPr>
      </p:pic>
      <p:sp>
        <p:nvSpPr>
          <p:cNvPr id="2" name="Rectangle 1">
            <a:extLst>
              <a:ext uri="{FF2B5EF4-FFF2-40B4-BE49-F238E27FC236}">
                <a16:creationId xmlns="" xmlns:a16="http://schemas.microsoft.com/office/drawing/2014/main" id="{F5A74D9B-964C-420B-829D-ED14BFC04C4D}"/>
              </a:ext>
            </a:extLst>
          </p:cNvPr>
          <p:cNvSpPr/>
          <p:nvPr/>
        </p:nvSpPr>
        <p:spPr bwMode="gray">
          <a:xfrm>
            <a:off x="9538635" y="979586"/>
            <a:ext cx="2658890" cy="2412461"/>
          </a:xfrm>
          <a:prstGeom prst="rect">
            <a:avLst/>
          </a:prstGeom>
          <a:solidFill>
            <a:schemeClr val="tx1">
              <a:lumMod val="50000"/>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algn="ctr">
              <a:lnSpc>
                <a:spcPct val="90000"/>
              </a:lnSpc>
            </a:pPr>
            <a:r>
              <a:rPr lang="en-US" sz="1400" b="1" dirty="0">
                <a:solidFill>
                  <a:srgbClr val="FFFFFF"/>
                </a:solidFill>
                <a:latin typeface="Segoe Print" panose="02000600000000000000" pitchFamily="2" charset="0"/>
              </a:rPr>
              <a:t>Developer Experience</a:t>
            </a:r>
          </a:p>
          <a:p>
            <a:pPr lvl="0" algn="ctr">
              <a:lnSpc>
                <a:spcPct val="90000"/>
              </a:lnSpc>
            </a:pPr>
            <a:endParaRPr lang="en-US" sz="1200" b="1" dirty="0">
              <a:solidFill>
                <a:srgbClr val="374A58">
                  <a:lumMod val="50000"/>
                </a:srgbClr>
              </a:solidFill>
              <a:latin typeface="Segoe Print" panose="02000600000000000000" pitchFamily="2" charset="0"/>
            </a:endParaRPr>
          </a:p>
          <a:p>
            <a:pPr marL="171450" lvl="0" indent="-171450">
              <a:lnSpc>
                <a:spcPct val="90000"/>
              </a:lnSpc>
              <a:spcAft>
                <a:spcPts val="600"/>
              </a:spcAft>
              <a:buFont typeface="Arial" panose="020B0604020202020204" pitchFamily="34" charset="0"/>
              <a:buChar char="•"/>
            </a:pPr>
            <a:r>
              <a:rPr lang="en-US" sz="1000" dirty="0">
                <a:solidFill>
                  <a:srgbClr val="FFFFFF"/>
                </a:solidFill>
              </a:rPr>
              <a:t>Time to build POC: </a:t>
            </a:r>
          </a:p>
          <a:p>
            <a:pPr marL="171450" lvl="0" indent="-171450">
              <a:lnSpc>
                <a:spcPct val="90000"/>
              </a:lnSpc>
              <a:spcAft>
                <a:spcPts val="600"/>
              </a:spcAft>
              <a:buFont typeface="Arial" panose="020B0604020202020204" pitchFamily="34" charset="0"/>
              <a:buChar char="•"/>
            </a:pPr>
            <a:r>
              <a:rPr lang="en-US" sz="1000" dirty="0">
                <a:solidFill>
                  <a:srgbClr val="FFFFFF"/>
                </a:solidFill>
              </a:rPr>
              <a:t>Skills required:</a:t>
            </a:r>
          </a:p>
          <a:p>
            <a:pPr marL="171450" lvl="0" indent="-171450">
              <a:lnSpc>
                <a:spcPct val="90000"/>
              </a:lnSpc>
              <a:spcAft>
                <a:spcPts val="600"/>
              </a:spcAft>
              <a:buFont typeface="Arial" panose="020B0604020202020204" pitchFamily="34" charset="0"/>
              <a:buChar char="•"/>
            </a:pPr>
            <a:r>
              <a:rPr lang="en-US" sz="1000" dirty="0">
                <a:solidFill>
                  <a:srgbClr val="FFFFFF"/>
                </a:solidFill>
              </a:rPr>
              <a:t>How did Oracle technology help speed development, integration, or deployment?</a:t>
            </a:r>
          </a:p>
          <a:p>
            <a:pPr marL="171450" lvl="0" indent="-171450">
              <a:lnSpc>
                <a:spcPct val="90000"/>
              </a:lnSpc>
              <a:spcAft>
                <a:spcPts val="600"/>
              </a:spcAft>
              <a:buFont typeface="Arial" panose="020B0604020202020204" pitchFamily="34" charset="0"/>
              <a:buChar char="•"/>
            </a:pPr>
            <a:r>
              <a:rPr lang="en-US" sz="1000" dirty="0">
                <a:solidFill>
                  <a:srgbClr val="FFFFFF"/>
                </a:solidFill>
              </a:rPr>
              <a:t>What technical challenges did you face?</a:t>
            </a:r>
          </a:p>
          <a:p>
            <a:pPr lvl="0">
              <a:lnSpc>
                <a:spcPct val="90000"/>
              </a:lnSpc>
              <a:spcAft>
                <a:spcPts val="600"/>
              </a:spcAft>
            </a:pPr>
            <a:endParaRPr lang="en-US" sz="1000" dirty="0">
              <a:solidFill>
                <a:srgbClr val="FFFFFF"/>
              </a:solidFill>
            </a:endParaRPr>
          </a:p>
        </p:txBody>
      </p:sp>
      <p:pic>
        <p:nvPicPr>
          <p:cNvPr id="68" name="Picture 67">
            <a:extLst>
              <a:ext uri="{FF2B5EF4-FFF2-40B4-BE49-F238E27FC236}">
                <a16:creationId xmlns="" xmlns:a16="http://schemas.microsoft.com/office/drawing/2014/main" id="{D1D5DC12-5E25-4300-912D-29BBA4FF8D8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76933"/>
          <a:stretch/>
        </p:blipFill>
        <p:spPr>
          <a:xfrm>
            <a:off x="29791" y="-124487"/>
            <a:ext cx="820632" cy="967261"/>
          </a:xfrm>
          <a:prstGeom prst="rect">
            <a:avLst/>
          </a:prstGeom>
        </p:spPr>
      </p:pic>
      <p:sp>
        <p:nvSpPr>
          <p:cNvPr id="64" name="TextBox 63">
            <a:extLst>
              <a:ext uri="{FF2B5EF4-FFF2-40B4-BE49-F238E27FC236}">
                <a16:creationId xmlns="" xmlns:a16="http://schemas.microsoft.com/office/drawing/2014/main" id="{A37F652B-A987-4617-A007-F340247CE13D}"/>
              </a:ext>
            </a:extLst>
          </p:cNvPr>
          <p:cNvSpPr txBox="1"/>
          <p:nvPr/>
        </p:nvSpPr>
        <p:spPr>
          <a:xfrm>
            <a:off x="963995" y="98964"/>
            <a:ext cx="6142250" cy="227755"/>
          </a:xfrm>
          <a:prstGeom prst="rect">
            <a:avLst/>
          </a:prstGeom>
          <a:noFill/>
        </p:spPr>
        <p:txBody>
          <a:bodyPr wrap="square" lIns="0" tIns="0" rIns="0" bIns="0" rtlCol="0">
            <a:spAutoFit/>
          </a:bodyPr>
          <a:lstStyle/>
          <a:p>
            <a:pPr>
              <a:lnSpc>
                <a:spcPct val="90000"/>
              </a:lnSpc>
            </a:pPr>
            <a:r>
              <a:rPr lang="en-US" sz="1600" dirty="0">
                <a:solidFill>
                  <a:schemeClr val="bg2"/>
                </a:solidFill>
                <a:latin typeface="Segoe Print" panose="02000600000000000000" pitchFamily="2" charset="0"/>
              </a:rPr>
              <a:t>Internal Data Sheet</a:t>
            </a:r>
          </a:p>
        </p:txBody>
      </p:sp>
      <p:sp>
        <p:nvSpPr>
          <p:cNvPr id="13" name="Rectangle 12">
            <a:extLst>
              <a:ext uri="{FF2B5EF4-FFF2-40B4-BE49-F238E27FC236}">
                <a16:creationId xmlns="" xmlns:a16="http://schemas.microsoft.com/office/drawing/2014/main" id="{856A13D0-29D4-4170-9E43-CA36B8E8ED8D}"/>
              </a:ext>
            </a:extLst>
          </p:cNvPr>
          <p:cNvSpPr/>
          <p:nvPr/>
        </p:nvSpPr>
        <p:spPr bwMode="gray">
          <a:xfrm>
            <a:off x="-8702" y="979587"/>
            <a:ext cx="3740730" cy="1215706"/>
          </a:xfrm>
          <a:prstGeom prst="rect">
            <a:avLst/>
          </a:prstGeom>
          <a:solidFill>
            <a:schemeClr val="bg2">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lnSpc>
                <a:spcPct val="90000"/>
              </a:lnSpc>
            </a:pPr>
            <a:r>
              <a:rPr lang="en-US" sz="1400" b="1" dirty="0">
                <a:solidFill>
                  <a:schemeClr val="tx2">
                    <a:lumMod val="50000"/>
                  </a:schemeClr>
                </a:solidFill>
                <a:latin typeface="Segoe Print" panose="02000600000000000000" pitchFamily="2" charset="0"/>
              </a:rPr>
              <a:t>Target Customers</a:t>
            </a:r>
          </a:p>
          <a:p>
            <a:pPr algn="ctr">
              <a:lnSpc>
                <a:spcPct val="90000"/>
              </a:lnSpc>
            </a:pPr>
            <a:endParaRPr lang="en-US" sz="1200" b="1" dirty="0">
              <a:solidFill>
                <a:schemeClr val="tx2">
                  <a:lumMod val="50000"/>
                </a:schemeClr>
              </a:solidFill>
              <a:latin typeface="Segoe Print" panose="02000600000000000000" pitchFamily="2" charset="0"/>
            </a:endParaRPr>
          </a:p>
          <a:p>
            <a:pPr marL="171450" indent="-171450">
              <a:lnSpc>
                <a:spcPct val="90000"/>
              </a:lnSpc>
              <a:spcAft>
                <a:spcPts val="600"/>
              </a:spcAft>
              <a:buFont typeface="Arial" panose="020B0604020202020204" pitchFamily="34" charset="0"/>
              <a:buChar char="•"/>
            </a:pPr>
            <a:r>
              <a:rPr lang="en-US" sz="1000" b="1" dirty="0">
                <a:solidFill>
                  <a:schemeClr val="tx2">
                    <a:lumMod val="50000"/>
                  </a:schemeClr>
                </a:solidFill>
              </a:rPr>
              <a:t>Industries: </a:t>
            </a:r>
          </a:p>
          <a:p>
            <a:pPr marL="171450" indent="-171450">
              <a:lnSpc>
                <a:spcPct val="90000"/>
              </a:lnSpc>
              <a:spcAft>
                <a:spcPts val="600"/>
              </a:spcAft>
              <a:buFont typeface="Arial" panose="020B0604020202020204" pitchFamily="34" charset="0"/>
              <a:buChar char="•"/>
            </a:pPr>
            <a:r>
              <a:rPr lang="en-US" sz="1000" b="1" dirty="0">
                <a:solidFill>
                  <a:schemeClr val="tx2">
                    <a:lumMod val="50000"/>
                  </a:schemeClr>
                </a:solidFill>
              </a:rPr>
              <a:t>Customers:</a:t>
            </a:r>
          </a:p>
        </p:txBody>
      </p:sp>
      <p:sp>
        <p:nvSpPr>
          <p:cNvPr id="14" name="Rectangle 13">
            <a:extLst>
              <a:ext uri="{FF2B5EF4-FFF2-40B4-BE49-F238E27FC236}">
                <a16:creationId xmlns="" xmlns:a16="http://schemas.microsoft.com/office/drawing/2014/main" id="{4F397084-FD89-44BA-98C8-935FD84D1A42}"/>
              </a:ext>
            </a:extLst>
          </p:cNvPr>
          <p:cNvSpPr/>
          <p:nvPr/>
        </p:nvSpPr>
        <p:spPr bwMode="gray">
          <a:xfrm>
            <a:off x="7531432" y="3392048"/>
            <a:ext cx="2007204" cy="2758496"/>
          </a:xfrm>
          <a:prstGeom prst="rect">
            <a:avLst/>
          </a:prstGeom>
          <a:solidFill>
            <a:schemeClr val="accent1">
              <a:lumMod val="50000"/>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algn="ctr">
              <a:lnSpc>
                <a:spcPct val="90000"/>
              </a:lnSpc>
            </a:pPr>
            <a:r>
              <a:rPr lang="en-US" sz="1400" b="1" dirty="0">
                <a:solidFill>
                  <a:srgbClr val="FFFFFF"/>
                </a:solidFill>
                <a:latin typeface="Segoe Print" panose="02000600000000000000" pitchFamily="2" charset="0"/>
              </a:rPr>
              <a:t>Technology Solution</a:t>
            </a:r>
          </a:p>
          <a:p>
            <a:pPr lvl="0" algn="ctr">
              <a:lnSpc>
                <a:spcPct val="90000"/>
              </a:lnSpc>
            </a:pPr>
            <a:endParaRPr lang="en-US" sz="1200" b="1" dirty="0">
              <a:solidFill>
                <a:srgbClr val="374A58">
                  <a:lumMod val="50000"/>
                </a:srgbClr>
              </a:solidFill>
              <a:latin typeface="Segoe Print" panose="02000600000000000000" pitchFamily="2" charset="0"/>
            </a:endParaRPr>
          </a:p>
          <a:p>
            <a:pPr lvl="0">
              <a:lnSpc>
                <a:spcPct val="90000"/>
              </a:lnSpc>
              <a:spcAft>
                <a:spcPts val="600"/>
              </a:spcAft>
            </a:pPr>
            <a:r>
              <a:rPr lang="en-US" sz="1000" dirty="0">
                <a:solidFill>
                  <a:srgbClr val="FFFFFF"/>
                </a:solidFill>
              </a:rPr>
              <a:t>Special Integrations:</a:t>
            </a:r>
          </a:p>
          <a:p>
            <a:pPr marL="171450" indent="-171450">
              <a:lnSpc>
                <a:spcPct val="90000"/>
              </a:lnSpc>
              <a:spcAft>
                <a:spcPts val="600"/>
              </a:spcAft>
              <a:buFont typeface="Arial" panose="020B0604020202020204" pitchFamily="34" charset="0"/>
              <a:buChar char="•"/>
            </a:pPr>
            <a:r>
              <a:rPr lang="en-US" sz="1000" dirty="0">
                <a:solidFill>
                  <a:srgbClr val="FFFFFF"/>
                </a:solidFill>
              </a:rPr>
              <a:t>To Oracle Applications: </a:t>
            </a:r>
          </a:p>
          <a:p>
            <a:pPr marL="171450" indent="-171450">
              <a:lnSpc>
                <a:spcPct val="90000"/>
              </a:lnSpc>
              <a:spcAft>
                <a:spcPts val="600"/>
              </a:spcAft>
              <a:buFont typeface="Arial" panose="020B0604020202020204" pitchFamily="34" charset="0"/>
              <a:buChar char="•"/>
            </a:pPr>
            <a:r>
              <a:rPr lang="en-US" sz="1000" dirty="0">
                <a:solidFill>
                  <a:srgbClr val="FFFFFF"/>
                </a:solidFill>
              </a:rPr>
              <a:t>To Third Party S/W: </a:t>
            </a:r>
          </a:p>
          <a:p>
            <a:pPr marL="171450" indent="-171450">
              <a:lnSpc>
                <a:spcPct val="90000"/>
              </a:lnSpc>
              <a:spcAft>
                <a:spcPts val="600"/>
              </a:spcAft>
              <a:buFont typeface="Arial" panose="020B0604020202020204" pitchFamily="34" charset="0"/>
              <a:buChar char="•"/>
            </a:pPr>
            <a:r>
              <a:rPr lang="en-US" sz="1000" dirty="0">
                <a:solidFill>
                  <a:srgbClr val="FFFFFF"/>
                </a:solidFill>
              </a:rPr>
              <a:t>To Open Source:</a:t>
            </a:r>
          </a:p>
          <a:p>
            <a:pPr lvl="0">
              <a:lnSpc>
                <a:spcPct val="90000"/>
              </a:lnSpc>
              <a:spcAft>
                <a:spcPts val="600"/>
              </a:spcAft>
            </a:pPr>
            <a:r>
              <a:rPr lang="en-US" sz="1000" dirty="0">
                <a:solidFill>
                  <a:srgbClr val="FFFFFF"/>
                </a:solidFill>
              </a:rPr>
              <a:t>Custom Coding:</a:t>
            </a:r>
          </a:p>
          <a:p>
            <a:pPr marL="171450" lvl="0" indent="-171450">
              <a:lnSpc>
                <a:spcPct val="90000"/>
              </a:lnSpc>
              <a:spcAft>
                <a:spcPts val="600"/>
              </a:spcAft>
              <a:buFont typeface="Arial" panose="020B0604020202020204" pitchFamily="34" charset="0"/>
              <a:buChar char="•"/>
            </a:pPr>
            <a:r>
              <a:rPr lang="en-US" sz="1000" dirty="0">
                <a:solidFill>
                  <a:srgbClr val="FFFFFF"/>
                </a:solidFill>
              </a:rPr>
              <a:t>Language/Describe</a:t>
            </a:r>
          </a:p>
        </p:txBody>
      </p:sp>
      <p:sp>
        <p:nvSpPr>
          <p:cNvPr id="15" name="Rectangle 14">
            <a:extLst>
              <a:ext uri="{FF2B5EF4-FFF2-40B4-BE49-F238E27FC236}">
                <a16:creationId xmlns="" xmlns:a16="http://schemas.microsoft.com/office/drawing/2014/main" id="{D9851F3E-E934-4040-87CB-F36928952121}"/>
              </a:ext>
            </a:extLst>
          </p:cNvPr>
          <p:cNvSpPr/>
          <p:nvPr/>
        </p:nvSpPr>
        <p:spPr bwMode="gray">
          <a:xfrm>
            <a:off x="3732027" y="972152"/>
            <a:ext cx="3795825" cy="5260059"/>
          </a:xfrm>
          <a:prstGeom prst="rect">
            <a:avLst/>
          </a:prstGeom>
          <a:solidFill>
            <a:schemeClr val="accent5">
              <a:lumMod val="50000"/>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algn="ctr">
              <a:lnSpc>
                <a:spcPct val="90000"/>
              </a:lnSpc>
            </a:pPr>
            <a:r>
              <a:rPr lang="en-US" sz="1400" b="1" dirty="0">
                <a:solidFill>
                  <a:srgbClr val="FFFFFF"/>
                </a:solidFill>
                <a:latin typeface="Segoe Print" panose="02000600000000000000" pitchFamily="2" charset="0"/>
              </a:rPr>
              <a:t>Prototype Demo Story</a:t>
            </a:r>
          </a:p>
          <a:p>
            <a:pPr lvl="0" algn="ctr">
              <a:lnSpc>
                <a:spcPct val="90000"/>
              </a:lnSpc>
            </a:pPr>
            <a:endParaRPr lang="en-US" sz="1200" b="1" dirty="0">
              <a:solidFill>
                <a:srgbClr val="374A58">
                  <a:lumMod val="50000"/>
                </a:srgbClr>
              </a:solidFill>
              <a:latin typeface="Segoe Print" panose="02000600000000000000" pitchFamily="2" charset="0"/>
            </a:endParaRPr>
          </a:p>
          <a:p>
            <a:pPr marL="171450" lvl="0" indent="-171450">
              <a:lnSpc>
                <a:spcPct val="90000"/>
              </a:lnSpc>
              <a:spcAft>
                <a:spcPts val="600"/>
              </a:spcAft>
              <a:buFont typeface="Arial" panose="020B0604020202020204" pitchFamily="34" charset="0"/>
              <a:buChar char="•"/>
            </a:pPr>
            <a:r>
              <a:rPr lang="en-US" sz="1000" dirty="0">
                <a:solidFill>
                  <a:srgbClr val="FFFFFF"/>
                </a:solidFill>
              </a:rPr>
              <a:t>Begins with</a:t>
            </a:r>
          </a:p>
          <a:p>
            <a:pPr marL="171450" lvl="0" indent="-171450">
              <a:lnSpc>
                <a:spcPct val="90000"/>
              </a:lnSpc>
              <a:spcAft>
                <a:spcPts val="600"/>
              </a:spcAft>
              <a:buFont typeface="Arial" panose="020B0604020202020204" pitchFamily="34" charset="0"/>
              <a:buChar char="•"/>
            </a:pPr>
            <a:r>
              <a:rPr lang="en-US" sz="1000" dirty="0">
                <a:solidFill>
                  <a:srgbClr val="FFFFFF"/>
                </a:solidFill>
              </a:rPr>
              <a:t>Then user does X, see Y.</a:t>
            </a:r>
          </a:p>
          <a:p>
            <a:pPr marL="171450" lvl="0" indent="-171450">
              <a:lnSpc>
                <a:spcPct val="90000"/>
              </a:lnSpc>
              <a:spcAft>
                <a:spcPts val="600"/>
              </a:spcAft>
              <a:buFont typeface="Arial" panose="020B0604020202020204" pitchFamily="34" charset="0"/>
              <a:buChar char="•"/>
            </a:pPr>
            <a:r>
              <a:rPr lang="en-US" sz="1000" dirty="0">
                <a:solidFill>
                  <a:srgbClr val="FFFFFF"/>
                </a:solidFill>
              </a:rPr>
              <a:t>Then user does XX, see YY.</a:t>
            </a:r>
          </a:p>
          <a:p>
            <a:pPr marL="171450" lvl="0" indent="-171450">
              <a:lnSpc>
                <a:spcPct val="90000"/>
              </a:lnSpc>
              <a:spcAft>
                <a:spcPts val="600"/>
              </a:spcAft>
              <a:buFont typeface="Arial" panose="020B0604020202020204" pitchFamily="34" charset="0"/>
              <a:buChar char="•"/>
            </a:pPr>
            <a:r>
              <a:rPr lang="en-US" sz="1000" dirty="0">
                <a:solidFill>
                  <a:srgbClr val="FFFFFF"/>
                </a:solidFill>
              </a:rPr>
              <a:t>Ends with</a:t>
            </a:r>
            <a:endParaRPr lang="en-US" sz="1000" dirty="0">
              <a:solidFill>
                <a:schemeClr val="bg1"/>
              </a:solidFill>
            </a:endParaRPr>
          </a:p>
          <a:p>
            <a:pPr lvl="0">
              <a:lnSpc>
                <a:spcPct val="90000"/>
              </a:lnSpc>
              <a:spcAft>
                <a:spcPts val="600"/>
              </a:spcAft>
            </a:pPr>
            <a:endParaRPr lang="en-US" sz="1000" dirty="0">
              <a:solidFill>
                <a:schemeClr val="bg1"/>
              </a:solidFill>
            </a:endParaRPr>
          </a:p>
          <a:p>
            <a:pPr marL="171450" lvl="0" indent="-171450">
              <a:lnSpc>
                <a:spcPct val="90000"/>
              </a:lnSpc>
              <a:spcAft>
                <a:spcPts val="600"/>
              </a:spcAft>
              <a:buFont typeface="Arial" panose="020B0604020202020204" pitchFamily="34" charset="0"/>
              <a:buChar char="•"/>
            </a:pPr>
            <a:endParaRPr lang="en-US" sz="1000" dirty="0">
              <a:solidFill>
                <a:srgbClr val="FFFFFF"/>
              </a:solidFill>
            </a:endParaRPr>
          </a:p>
        </p:txBody>
      </p:sp>
      <p:sp>
        <p:nvSpPr>
          <p:cNvPr id="16" name="Rectangle 15">
            <a:extLst>
              <a:ext uri="{FF2B5EF4-FFF2-40B4-BE49-F238E27FC236}">
                <a16:creationId xmlns="" xmlns:a16="http://schemas.microsoft.com/office/drawing/2014/main" id="{63C4A7DB-45C0-43CC-814A-3CE6F3264B02}"/>
              </a:ext>
            </a:extLst>
          </p:cNvPr>
          <p:cNvSpPr/>
          <p:nvPr/>
        </p:nvSpPr>
        <p:spPr bwMode="gray">
          <a:xfrm>
            <a:off x="9538635" y="3392049"/>
            <a:ext cx="2658889" cy="2840161"/>
          </a:xfrm>
          <a:prstGeom prst="rect">
            <a:avLst/>
          </a:prstGeom>
          <a:solidFill>
            <a:schemeClr val="tx2">
              <a:lumMod val="50000"/>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t" anchorCtr="0" forceAA="0" compatLnSpc="1">
            <a:prstTxWarp prst="textNoShape">
              <a:avLst/>
            </a:prstTxWarp>
            <a:noAutofit/>
          </a:bodyPr>
          <a:lstStyle/>
          <a:p>
            <a:pPr lvl="0" algn="ctr">
              <a:lnSpc>
                <a:spcPct val="90000"/>
              </a:lnSpc>
            </a:pPr>
            <a:r>
              <a:rPr lang="en-US" sz="1400" b="1" dirty="0">
                <a:solidFill>
                  <a:srgbClr val="FFFFFF"/>
                </a:solidFill>
                <a:latin typeface="Segoe Print" panose="02000600000000000000" pitchFamily="2" charset="0"/>
              </a:rPr>
              <a:t>Team</a:t>
            </a:r>
          </a:p>
          <a:p>
            <a:pPr lvl="0" algn="ctr">
              <a:lnSpc>
                <a:spcPct val="90000"/>
              </a:lnSpc>
            </a:pPr>
            <a:endParaRPr lang="en-US" sz="1200" b="1" dirty="0">
              <a:solidFill>
                <a:srgbClr val="374A58">
                  <a:lumMod val="50000"/>
                </a:srgbClr>
              </a:solidFill>
              <a:latin typeface="Segoe Print" panose="02000600000000000000" pitchFamily="2" charset="0"/>
            </a:endParaRPr>
          </a:p>
          <a:p>
            <a:pPr marL="171450" lvl="0" indent="-171450">
              <a:lnSpc>
                <a:spcPct val="90000"/>
              </a:lnSpc>
              <a:spcAft>
                <a:spcPts val="600"/>
              </a:spcAft>
              <a:buFont typeface="Arial" panose="020B0604020202020204" pitchFamily="34" charset="0"/>
              <a:buChar char="•"/>
            </a:pPr>
            <a:r>
              <a:rPr lang="en-US" sz="1000" dirty="0">
                <a:solidFill>
                  <a:srgbClr val="FFFFFF"/>
                </a:solidFill>
              </a:rPr>
              <a:t>Account Sales Team: </a:t>
            </a:r>
          </a:p>
          <a:p>
            <a:pPr marL="628650" lvl="1" indent="-171450">
              <a:lnSpc>
                <a:spcPct val="90000"/>
              </a:lnSpc>
              <a:spcAft>
                <a:spcPts val="600"/>
              </a:spcAft>
              <a:buFont typeface="Arial" panose="020B0604020202020204" pitchFamily="34" charset="0"/>
              <a:buChar char="•"/>
            </a:pPr>
            <a:r>
              <a:rPr lang="en-US" sz="1000" dirty="0">
                <a:solidFill>
                  <a:srgbClr val="FFFFFF"/>
                </a:solidFill>
              </a:rPr>
              <a:t>Name (KAD)</a:t>
            </a:r>
          </a:p>
          <a:p>
            <a:pPr marL="628650" lvl="1" indent="-171450">
              <a:lnSpc>
                <a:spcPct val="90000"/>
              </a:lnSpc>
              <a:spcAft>
                <a:spcPts val="600"/>
              </a:spcAft>
              <a:buFont typeface="Arial" panose="020B0604020202020204" pitchFamily="34" charset="0"/>
              <a:buChar char="•"/>
            </a:pPr>
            <a:r>
              <a:rPr lang="en-US" sz="1000" dirty="0">
                <a:solidFill>
                  <a:srgbClr val="FFFFFF"/>
                </a:solidFill>
              </a:rPr>
              <a:t>Name (CPR)</a:t>
            </a:r>
          </a:p>
          <a:p>
            <a:pPr marL="171450" lvl="0" indent="-171450">
              <a:lnSpc>
                <a:spcPct val="90000"/>
              </a:lnSpc>
              <a:spcAft>
                <a:spcPts val="600"/>
              </a:spcAft>
              <a:buFont typeface="Arial" panose="020B0604020202020204" pitchFamily="34" charset="0"/>
              <a:buChar char="•"/>
            </a:pPr>
            <a:r>
              <a:rPr lang="en-US" sz="1000" dirty="0">
                <a:solidFill>
                  <a:srgbClr val="FFFFFF"/>
                </a:solidFill>
              </a:rPr>
              <a:t>SE Team: </a:t>
            </a:r>
          </a:p>
          <a:p>
            <a:pPr marL="628650" lvl="1" indent="-171450">
              <a:lnSpc>
                <a:spcPct val="90000"/>
              </a:lnSpc>
              <a:spcAft>
                <a:spcPts val="600"/>
              </a:spcAft>
              <a:buFont typeface="Arial" panose="020B0604020202020204" pitchFamily="34" charset="0"/>
              <a:buChar char="•"/>
            </a:pPr>
            <a:r>
              <a:rPr lang="en-US" sz="1000" dirty="0">
                <a:solidFill>
                  <a:srgbClr val="FFFFFF"/>
                </a:solidFill>
              </a:rPr>
              <a:t>Name (ECA)</a:t>
            </a:r>
          </a:p>
          <a:p>
            <a:pPr marL="628650" lvl="1" indent="-171450">
              <a:lnSpc>
                <a:spcPct val="90000"/>
              </a:lnSpc>
              <a:spcAft>
                <a:spcPts val="600"/>
              </a:spcAft>
              <a:buFont typeface="Arial" panose="020B0604020202020204" pitchFamily="34" charset="0"/>
              <a:buChar char="•"/>
            </a:pPr>
            <a:r>
              <a:rPr lang="en-US" sz="1000" dirty="0">
                <a:solidFill>
                  <a:srgbClr val="FFFFFF"/>
                </a:solidFill>
              </a:rPr>
              <a:t>Name (Lead Developer)</a:t>
            </a:r>
          </a:p>
          <a:p>
            <a:pPr marL="628650" lvl="1" indent="-171450">
              <a:lnSpc>
                <a:spcPct val="90000"/>
              </a:lnSpc>
              <a:spcAft>
                <a:spcPts val="600"/>
              </a:spcAft>
              <a:buFont typeface="Arial" panose="020B0604020202020204" pitchFamily="34" charset="0"/>
              <a:buChar char="•"/>
            </a:pPr>
            <a:r>
              <a:rPr lang="en-US" sz="1000" dirty="0">
                <a:solidFill>
                  <a:srgbClr val="FFFFFF"/>
                </a:solidFill>
              </a:rPr>
              <a:t>Name (Cloud – XX Developer)</a:t>
            </a:r>
          </a:p>
          <a:p>
            <a:pPr marL="628650" lvl="1" indent="-171450">
              <a:lnSpc>
                <a:spcPct val="90000"/>
              </a:lnSpc>
              <a:spcAft>
                <a:spcPts val="600"/>
              </a:spcAft>
              <a:buFont typeface="Arial" panose="020B0604020202020204" pitchFamily="34" charset="0"/>
              <a:buChar char="•"/>
            </a:pPr>
            <a:r>
              <a:rPr lang="en-US" sz="1000" dirty="0">
                <a:solidFill>
                  <a:srgbClr val="FFFFFF"/>
                </a:solidFill>
              </a:rPr>
              <a:t>Name (CSM)</a:t>
            </a:r>
          </a:p>
          <a:p>
            <a:pPr marL="171450" lvl="0" indent="-171450">
              <a:lnSpc>
                <a:spcPct val="90000"/>
              </a:lnSpc>
              <a:spcAft>
                <a:spcPts val="600"/>
              </a:spcAft>
              <a:buFont typeface="Arial" panose="020B0604020202020204" pitchFamily="34" charset="0"/>
              <a:buChar char="•"/>
            </a:pPr>
            <a:r>
              <a:rPr lang="en-US" sz="1000" dirty="0">
                <a:solidFill>
                  <a:srgbClr val="FFFFFF"/>
                </a:solidFill>
              </a:rPr>
              <a:t>Others:</a:t>
            </a:r>
          </a:p>
          <a:p>
            <a:pPr marL="628650" lvl="1" indent="-171450">
              <a:lnSpc>
                <a:spcPct val="90000"/>
              </a:lnSpc>
              <a:spcAft>
                <a:spcPts val="600"/>
              </a:spcAft>
              <a:buFont typeface="Arial" panose="020B0604020202020204" pitchFamily="34" charset="0"/>
              <a:buChar char="•"/>
            </a:pPr>
            <a:r>
              <a:rPr lang="en-US" sz="1000" dirty="0">
                <a:solidFill>
                  <a:srgbClr val="FFFFFF"/>
                </a:solidFill>
              </a:rPr>
              <a:t>&lt;from Product Dev&gt;</a:t>
            </a:r>
          </a:p>
        </p:txBody>
      </p:sp>
      <p:sp>
        <p:nvSpPr>
          <p:cNvPr id="17" name="Rectangle 16">
            <a:extLst>
              <a:ext uri="{FF2B5EF4-FFF2-40B4-BE49-F238E27FC236}">
                <a16:creationId xmlns="" xmlns:a16="http://schemas.microsoft.com/office/drawing/2014/main" id="{BBEC672E-CCCC-4CCD-AA39-316C8BA96866}"/>
              </a:ext>
            </a:extLst>
          </p:cNvPr>
          <p:cNvSpPr/>
          <p:nvPr/>
        </p:nvSpPr>
        <p:spPr bwMode="gray">
          <a:xfrm>
            <a:off x="0" y="2195293"/>
            <a:ext cx="3740730" cy="1820254"/>
          </a:xfrm>
          <a:prstGeom prst="rect">
            <a:avLst/>
          </a:prstGeom>
          <a:solidFill>
            <a:schemeClr val="accent2">
              <a:lumMod val="50000"/>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lnSpc>
                <a:spcPct val="90000"/>
              </a:lnSpc>
            </a:pPr>
            <a:r>
              <a:rPr lang="en-US" sz="1400" b="1" dirty="0">
                <a:solidFill>
                  <a:schemeClr val="bg1"/>
                </a:solidFill>
                <a:latin typeface="Segoe Print" panose="02000600000000000000" pitchFamily="2" charset="0"/>
              </a:rPr>
              <a:t>Primary Use Cases</a:t>
            </a:r>
          </a:p>
          <a:p>
            <a:pPr algn="ctr">
              <a:lnSpc>
                <a:spcPct val="90000"/>
              </a:lnSpc>
            </a:pPr>
            <a:endParaRPr lang="en-US" sz="1200" b="1" dirty="0">
              <a:solidFill>
                <a:schemeClr val="tx2">
                  <a:lumMod val="50000"/>
                </a:schemeClr>
              </a:solidFill>
              <a:latin typeface="Segoe Print" panose="02000600000000000000" pitchFamily="2" charset="0"/>
            </a:endParaRPr>
          </a:p>
          <a:p>
            <a:pPr marL="171450" indent="-171450">
              <a:lnSpc>
                <a:spcPct val="90000"/>
              </a:lnSpc>
              <a:spcAft>
                <a:spcPts val="600"/>
              </a:spcAft>
              <a:buFont typeface="Arial" panose="020B0604020202020204" pitchFamily="34" charset="0"/>
              <a:buChar char="•"/>
            </a:pPr>
            <a:r>
              <a:rPr lang="en-US" sz="1000" dirty="0">
                <a:solidFill>
                  <a:schemeClr val="bg1"/>
                </a:solidFill>
              </a:rPr>
              <a:t>&lt;Use Case #1&gt;</a:t>
            </a:r>
          </a:p>
          <a:p>
            <a:pPr marL="171450" indent="-171450">
              <a:lnSpc>
                <a:spcPct val="90000"/>
              </a:lnSpc>
              <a:spcAft>
                <a:spcPts val="600"/>
              </a:spcAft>
              <a:buFont typeface="Arial" panose="020B0604020202020204" pitchFamily="34" charset="0"/>
              <a:buChar char="•"/>
            </a:pPr>
            <a:r>
              <a:rPr lang="en-US" sz="1000" dirty="0">
                <a:solidFill>
                  <a:schemeClr val="bg1"/>
                </a:solidFill>
              </a:rPr>
              <a:t>&lt;Use Case #2 or Variations on Use Case #1&gt;</a:t>
            </a:r>
          </a:p>
          <a:p>
            <a:pPr marL="171450" indent="-171450">
              <a:lnSpc>
                <a:spcPct val="90000"/>
              </a:lnSpc>
              <a:spcAft>
                <a:spcPts val="600"/>
              </a:spcAft>
              <a:buFont typeface="Arial" panose="020B0604020202020204" pitchFamily="34" charset="0"/>
              <a:buChar char="•"/>
            </a:pPr>
            <a:endParaRPr lang="en-US" sz="1000" dirty="0">
              <a:solidFill>
                <a:schemeClr val="bg1"/>
              </a:solidFill>
            </a:endParaRPr>
          </a:p>
        </p:txBody>
      </p:sp>
      <p:sp>
        <p:nvSpPr>
          <p:cNvPr id="18" name="Rectangle 17">
            <a:extLst>
              <a:ext uri="{FF2B5EF4-FFF2-40B4-BE49-F238E27FC236}">
                <a16:creationId xmlns="" xmlns:a16="http://schemas.microsoft.com/office/drawing/2014/main" id="{812EBE26-CFD6-48E3-9F60-CE21A548FBA1}"/>
              </a:ext>
            </a:extLst>
          </p:cNvPr>
          <p:cNvSpPr/>
          <p:nvPr/>
        </p:nvSpPr>
        <p:spPr bwMode="gray">
          <a:xfrm>
            <a:off x="-8702" y="4015547"/>
            <a:ext cx="3740730" cy="2216663"/>
          </a:xfrm>
          <a:prstGeom prst="rect">
            <a:avLst/>
          </a:prstGeom>
          <a:solidFill>
            <a:schemeClr val="tx2">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algn="ctr">
              <a:lnSpc>
                <a:spcPct val="90000"/>
              </a:lnSpc>
            </a:pPr>
            <a:r>
              <a:rPr lang="en-US" sz="1400" b="1" dirty="0">
                <a:solidFill>
                  <a:srgbClr val="FFFFFF"/>
                </a:solidFill>
                <a:latin typeface="Segoe Print" panose="02000600000000000000" pitchFamily="2" charset="0"/>
              </a:rPr>
              <a:t>Marketing Messages</a:t>
            </a:r>
          </a:p>
          <a:p>
            <a:pPr lvl="0" algn="ctr">
              <a:lnSpc>
                <a:spcPct val="90000"/>
              </a:lnSpc>
            </a:pPr>
            <a:endParaRPr lang="en-US" sz="1200" b="1" dirty="0">
              <a:solidFill>
                <a:srgbClr val="374A58">
                  <a:lumMod val="50000"/>
                </a:srgbClr>
              </a:solidFill>
              <a:latin typeface="Segoe Print" panose="02000600000000000000" pitchFamily="2" charset="0"/>
            </a:endParaRPr>
          </a:p>
          <a:p>
            <a:pPr marL="171450" lvl="0" indent="-171450">
              <a:lnSpc>
                <a:spcPct val="90000"/>
              </a:lnSpc>
              <a:spcAft>
                <a:spcPts val="600"/>
              </a:spcAft>
              <a:buFont typeface="Arial" panose="020B0604020202020204" pitchFamily="34" charset="0"/>
              <a:buChar char="•"/>
            </a:pPr>
            <a:r>
              <a:rPr lang="en-US" sz="1000" dirty="0">
                <a:solidFill>
                  <a:srgbClr val="FFFFFF"/>
                </a:solidFill>
              </a:rPr>
              <a:t>Business Value:</a:t>
            </a:r>
          </a:p>
          <a:p>
            <a:pPr marL="171450" lvl="0" indent="-171450">
              <a:lnSpc>
                <a:spcPct val="90000"/>
              </a:lnSpc>
              <a:spcAft>
                <a:spcPts val="600"/>
              </a:spcAft>
              <a:buFont typeface="Arial" panose="020B0604020202020204" pitchFamily="34" charset="0"/>
              <a:buChar char="•"/>
            </a:pPr>
            <a:r>
              <a:rPr lang="en-US" sz="1000" dirty="0">
                <a:solidFill>
                  <a:srgbClr val="FFFFFF"/>
                </a:solidFill>
              </a:rPr>
              <a:t>How Differentiated/Innovative:</a:t>
            </a:r>
          </a:p>
          <a:p>
            <a:pPr marL="171450" lvl="0" indent="-171450">
              <a:lnSpc>
                <a:spcPct val="90000"/>
              </a:lnSpc>
              <a:spcAft>
                <a:spcPts val="600"/>
              </a:spcAft>
              <a:buFont typeface="Arial" panose="020B0604020202020204" pitchFamily="34" charset="0"/>
              <a:buChar char="•"/>
            </a:pPr>
            <a:r>
              <a:rPr lang="en-US" sz="1000" dirty="0">
                <a:solidFill>
                  <a:srgbClr val="FFFFFF"/>
                </a:solidFill>
              </a:rPr>
              <a:t>Why Oracle?:</a:t>
            </a:r>
            <a:endParaRPr lang="en-US" sz="1000" dirty="0">
              <a:solidFill>
                <a:schemeClr val="bg1"/>
              </a:solidFill>
            </a:endParaRPr>
          </a:p>
        </p:txBody>
      </p:sp>
      <p:sp>
        <p:nvSpPr>
          <p:cNvPr id="4" name="Rectangle 3">
            <a:extLst>
              <a:ext uri="{FF2B5EF4-FFF2-40B4-BE49-F238E27FC236}">
                <a16:creationId xmlns="" xmlns:a16="http://schemas.microsoft.com/office/drawing/2014/main" id="{0AAEC24C-CA86-4AF1-8636-82A376703D48}"/>
              </a:ext>
            </a:extLst>
          </p:cNvPr>
          <p:cNvSpPr/>
          <p:nvPr/>
        </p:nvSpPr>
        <p:spPr bwMode="gray">
          <a:xfrm>
            <a:off x="-1" y="6137764"/>
            <a:ext cx="12197526" cy="720236"/>
          </a:xfrm>
          <a:prstGeom prst="rect">
            <a:avLst/>
          </a:prstGeom>
          <a:solidFill>
            <a:srgbClr val="00000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63" name="Picture 62" descr="Oracle logo in white on red staging background" title="Oracle red badge logo">
            <a:extLst>
              <a:ext uri="{FF2B5EF4-FFF2-40B4-BE49-F238E27FC236}">
                <a16:creationId xmlns="" xmlns:a16="http://schemas.microsoft.com/office/drawing/2014/main" id="{8A56A3B1-C66D-42F2-AF2B-490A04781D2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9877" y="6276340"/>
            <a:ext cx="1625138" cy="594360"/>
          </a:xfrm>
          <a:prstGeom prst="rect">
            <a:avLst/>
          </a:prstGeom>
        </p:spPr>
      </p:pic>
      <p:sp>
        <p:nvSpPr>
          <p:cNvPr id="108" name="Footer Placeholder 1">
            <a:extLst>
              <a:ext uri="{FF2B5EF4-FFF2-40B4-BE49-F238E27FC236}">
                <a16:creationId xmlns="" xmlns:a16="http://schemas.microsoft.com/office/drawing/2014/main" id="{82852AAA-928A-49AD-89F0-35EAFD96434A}"/>
              </a:ext>
            </a:extLst>
          </p:cNvPr>
          <p:cNvSpPr txBox="1">
            <a:spLocks/>
          </p:cNvSpPr>
          <p:nvPr/>
        </p:nvSpPr>
        <p:spPr>
          <a:xfrm>
            <a:off x="2165016" y="6598426"/>
            <a:ext cx="8031156" cy="2154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bg1">
                    <a:lumMod val="85000"/>
                  </a:schemeClr>
                </a:solidFill>
              </a:rPr>
              <a:t>Copyright © 2018, Oracle and/or its affiliates.  All Rights Reserved. | Confidential – Oracle Internal</a:t>
            </a:r>
          </a:p>
        </p:txBody>
      </p:sp>
      <p:sp>
        <p:nvSpPr>
          <p:cNvPr id="19" name="Rectangle 18">
            <a:extLst>
              <a:ext uri="{FF2B5EF4-FFF2-40B4-BE49-F238E27FC236}">
                <a16:creationId xmlns="" xmlns:a16="http://schemas.microsoft.com/office/drawing/2014/main" id="{0343EBA8-49C4-44EE-9399-1DE1CBA44BC7}"/>
              </a:ext>
            </a:extLst>
          </p:cNvPr>
          <p:cNvSpPr/>
          <p:nvPr/>
        </p:nvSpPr>
        <p:spPr bwMode="gray">
          <a:xfrm>
            <a:off x="7527852" y="978195"/>
            <a:ext cx="2020409" cy="2413852"/>
          </a:xfrm>
          <a:prstGeom prst="rect">
            <a:avLst/>
          </a:prstGeom>
          <a:solidFill>
            <a:schemeClr val="accent1">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algn="ctr">
              <a:lnSpc>
                <a:spcPct val="90000"/>
              </a:lnSpc>
            </a:pPr>
            <a:r>
              <a:rPr lang="en-US" sz="1400" b="1" dirty="0">
                <a:solidFill>
                  <a:srgbClr val="FFFFFF"/>
                </a:solidFill>
                <a:latin typeface="Segoe Print" panose="02000600000000000000" pitchFamily="2" charset="0"/>
              </a:rPr>
              <a:t>Oracle Cloud Services</a:t>
            </a:r>
          </a:p>
          <a:p>
            <a:pPr lvl="0" algn="ctr">
              <a:lnSpc>
                <a:spcPct val="90000"/>
              </a:lnSpc>
            </a:pPr>
            <a:endParaRPr lang="en-US" sz="1200" b="1" dirty="0">
              <a:solidFill>
                <a:srgbClr val="374A58">
                  <a:lumMod val="50000"/>
                </a:srgbClr>
              </a:solidFill>
              <a:latin typeface="Segoe Print" panose="02000600000000000000" pitchFamily="2" charset="0"/>
            </a:endParaRPr>
          </a:p>
          <a:p>
            <a:pPr marL="171450" lvl="0" indent="-171450">
              <a:lnSpc>
                <a:spcPct val="90000"/>
              </a:lnSpc>
              <a:spcAft>
                <a:spcPts val="600"/>
              </a:spcAft>
              <a:buFont typeface="Arial" panose="020B0604020202020204" pitchFamily="34" charset="0"/>
              <a:buChar char="•"/>
            </a:pPr>
            <a:r>
              <a:rPr lang="en-US" sz="1000" dirty="0">
                <a:solidFill>
                  <a:srgbClr val="FFFFFF"/>
                </a:solidFill>
              </a:rPr>
              <a:t>Name CS (XCS)</a:t>
            </a:r>
          </a:p>
          <a:p>
            <a:pPr marL="171450" lvl="0" indent="-171450">
              <a:lnSpc>
                <a:spcPct val="90000"/>
              </a:lnSpc>
              <a:spcAft>
                <a:spcPts val="600"/>
              </a:spcAft>
              <a:buFont typeface="Arial" panose="020B0604020202020204" pitchFamily="34" charset="0"/>
              <a:buChar char="•"/>
            </a:pPr>
            <a:r>
              <a:rPr lang="en-US" sz="1000" dirty="0">
                <a:solidFill>
                  <a:srgbClr val="FFFFFF"/>
                </a:solidFill>
              </a:rPr>
              <a:t>Name CS (YCS)</a:t>
            </a:r>
          </a:p>
          <a:p>
            <a:pPr marL="171450" lvl="0" indent="-171450">
              <a:lnSpc>
                <a:spcPct val="90000"/>
              </a:lnSpc>
              <a:spcAft>
                <a:spcPts val="600"/>
              </a:spcAft>
              <a:buFont typeface="Arial" panose="020B0604020202020204" pitchFamily="34" charset="0"/>
              <a:buChar char="•"/>
            </a:pPr>
            <a:r>
              <a:rPr lang="en-US" sz="1000" dirty="0">
                <a:solidFill>
                  <a:srgbClr val="FFFFFF"/>
                </a:solidFill>
              </a:rPr>
              <a:t>Name CS (ZCS)</a:t>
            </a:r>
          </a:p>
        </p:txBody>
      </p:sp>
    </p:spTree>
    <p:extLst>
      <p:ext uri="{BB962C8B-B14F-4D97-AF65-F5344CB8AC3E}">
        <p14:creationId xmlns:p14="http://schemas.microsoft.com/office/powerpoint/2010/main" val="133882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78069DF6-B043-40DF-84A4-6DD731674C07}"/>
              </a:ext>
            </a:extLst>
          </p:cNvPr>
          <p:cNvSpPr/>
          <p:nvPr/>
        </p:nvSpPr>
        <p:spPr bwMode="gray">
          <a:xfrm>
            <a:off x="-1" y="-12700"/>
            <a:ext cx="12188825" cy="994050"/>
          </a:xfrm>
          <a:prstGeom prst="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69" name="Flowchart: Process 4">
            <a:extLst>
              <a:ext uri="{FF2B5EF4-FFF2-40B4-BE49-F238E27FC236}">
                <a16:creationId xmlns="" xmlns:a16="http://schemas.microsoft.com/office/drawing/2014/main" id="{4A251502-93FB-4AD5-8765-FE4F02A4BF75}"/>
              </a:ext>
            </a:extLst>
          </p:cNvPr>
          <p:cNvSpPr/>
          <p:nvPr/>
        </p:nvSpPr>
        <p:spPr>
          <a:xfrm>
            <a:off x="0" y="-4604"/>
            <a:ext cx="9930806" cy="782444"/>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296" y="10000"/>
                </a:lnTo>
                <a:lnTo>
                  <a:pt x="0" y="10000"/>
                </a:lnTo>
                <a:lnTo>
                  <a:pt x="0" y="0"/>
                </a:lnTo>
                <a:close/>
              </a:path>
            </a:pathLst>
          </a:custGeom>
          <a:solidFill>
            <a:srgbClr val="0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 xmlns:a16="http://schemas.microsoft.com/office/drawing/2014/main" id="{A87C7B46-44A8-4545-B15D-7A6006556BD0}"/>
              </a:ext>
            </a:extLst>
          </p:cNvPr>
          <p:cNvSpPr txBox="1"/>
          <p:nvPr/>
        </p:nvSpPr>
        <p:spPr>
          <a:xfrm>
            <a:off x="933061" y="237456"/>
            <a:ext cx="7353689" cy="387798"/>
          </a:xfrm>
          <a:prstGeom prst="rect">
            <a:avLst/>
          </a:prstGeom>
          <a:noFill/>
        </p:spPr>
        <p:txBody>
          <a:bodyPr wrap="square" lIns="0" tIns="0" rIns="0" bIns="0" rtlCol="0">
            <a:spAutoFit/>
          </a:bodyPr>
          <a:lstStyle/>
          <a:p>
            <a:pPr>
              <a:lnSpc>
                <a:spcPct val="90000"/>
              </a:lnSpc>
            </a:pPr>
            <a:r>
              <a:rPr lang="en-US" sz="2800" dirty="0">
                <a:solidFill>
                  <a:schemeClr val="bg1"/>
                </a:solidFill>
                <a:latin typeface="Segoe UI Light" panose="020B0502040204020203" pitchFamily="34" charset="0"/>
              </a:rPr>
              <a:t>Fast Food Ordering Chatbot</a:t>
            </a:r>
          </a:p>
        </p:txBody>
      </p:sp>
      <p:pic>
        <p:nvPicPr>
          <p:cNvPr id="26" name="Picture 25">
            <a:extLst>
              <a:ext uri="{FF2B5EF4-FFF2-40B4-BE49-F238E27FC236}">
                <a16:creationId xmlns="" xmlns:a16="http://schemas.microsoft.com/office/drawing/2014/main" id="{35C3DD27-2355-4828-ABB9-5120AAE8E2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32945" y="79242"/>
            <a:ext cx="2645669" cy="719329"/>
          </a:xfrm>
          <a:prstGeom prst="rect">
            <a:avLst/>
          </a:prstGeom>
        </p:spPr>
      </p:pic>
      <p:sp>
        <p:nvSpPr>
          <p:cNvPr id="2" name="Rectangle 1">
            <a:extLst>
              <a:ext uri="{FF2B5EF4-FFF2-40B4-BE49-F238E27FC236}">
                <a16:creationId xmlns="" xmlns:a16="http://schemas.microsoft.com/office/drawing/2014/main" id="{F5A74D9B-964C-420B-829D-ED14BFC04C4D}"/>
              </a:ext>
            </a:extLst>
          </p:cNvPr>
          <p:cNvSpPr/>
          <p:nvPr/>
        </p:nvSpPr>
        <p:spPr bwMode="gray">
          <a:xfrm>
            <a:off x="9538635" y="979586"/>
            <a:ext cx="2658890" cy="2412461"/>
          </a:xfrm>
          <a:prstGeom prst="rect">
            <a:avLst/>
          </a:prstGeom>
          <a:solidFill>
            <a:schemeClr val="tx1">
              <a:lumMod val="50000"/>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algn="ctr">
              <a:lnSpc>
                <a:spcPct val="90000"/>
              </a:lnSpc>
            </a:pPr>
            <a:r>
              <a:rPr lang="en-US" sz="1400" b="1" dirty="0">
                <a:solidFill>
                  <a:srgbClr val="FFFFFF"/>
                </a:solidFill>
                <a:latin typeface="Segoe Print" panose="02000600000000000000" pitchFamily="2" charset="0"/>
              </a:rPr>
              <a:t>Developer Experience</a:t>
            </a:r>
          </a:p>
          <a:p>
            <a:pPr lvl="0" algn="ctr">
              <a:lnSpc>
                <a:spcPct val="90000"/>
              </a:lnSpc>
            </a:pPr>
            <a:endParaRPr lang="en-US" sz="1200" b="1" dirty="0">
              <a:solidFill>
                <a:srgbClr val="374A58">
                  <a:lumMod val="50000"/>
                </a:srgbClr>
              </a:solidFill>
              <a:latin typeface="Segoe Print" panose="02000600000000000000" pitchFamily="2" charset="0"/>
            </a:endParaRPr>
          </a:p>
          <a:p>
            <a:pPr marL="171450" lvl="0" indent="-171450">
              <a:lnSpc>
                <a:spcPct val="90000"/>
              </a:lnSpc>
              <a:spcAft>
                <a:spcPts val="600"/>
              </a:spcAft>
              <a:buFont typeface="Arial" panose="020B0604020202020204" pitchFamily="34" charset="0"/>
              <a:buChar char="•"/>
            </a:pPr>
            <a:r>
              <a:rPr lang="en-US" sz="1000" dirty="0">
                <a:solidFill>
                  <a:srgbClr val="FFFFFF"/>
                </a:solidFill>
              </a:rPr>
              <a:t>Time to build POC: 4 weeks</a:t>
            </a:r>
          </a:p>
          <a:p>
            <a:pPr marL="171450" lvl="0" indent="-171450">
              <a:lnSpc>
                <a:spcPct val="90000"/>
              </a:lnSpc>
              <a:spcAft>
                <a:spcPts val="600"/>
              </a:spcAft>
              <a:buFont typeface="Arial" panose="020B0604020202020204" pitchFamily="34" charset="0"/>
              <a:buChar char="•"/>
            </a:pPr>
            <a:r>
              <a:rPr lang="en-US" sz="1000" dirty="0">
                <a:solidFill>
                  <a:srgbClr val="FFFFFF"/>
                </a:solidFill>
              </a:rPr>
              <a:t>Skills required:</a:t>
            </a:r>
          </a:p>
          <a:p>
            <a:pPr marL="171450" lvl="0" indent="-171450">
              <a:lnSpc>
                <a:spcPct val="90000"/>
              </a:lnSpc>
              <a:spcAft>
                <a:spcPts val="600"/>
              </a:spcAft>
              <a:buFont typeface="Arial" panose="020B0604020202020204" pitchFamily="34" charset="0"/>
              <a:buChar char="•"/>
            </a:pPr>
            <a:r>
              <a:rPr lang="en-US" sz="1000" dirty="0">
                <a:solidFill>
                  <a:srgbClr val="FFFFFF"/>
                </a:solidFill>
              </a:rPr>
              <a:t>How did Oracle technology help speed development, integration, or deployment?</a:t>
            </a:r>
          </a:p>
          <a:p>
            <a:pPr marL="171450" lvl="0" indent="-171450">
              <a:lnSpc>
                <a:spcPct val="90000"/>
              </a:lnSpc>
              <a:spcAft>
                <a:spcPts val="600"/>
              </a:spcAft>
              <a:buFont typeface="Arial" panose="020B0604020202020204" pitchFamily="34" charset="0"/>
              <a:buChar char="•"/>
            </a:pPr>
            <a:r>
              <a:rPr lang="en-US" sz="1000" dirty="0">
                <a:solidFill>
                  <a:srgbClr val="FFFFFF"/>
                </a:solidFill>
              </a:rPr>
              <a:t>What technical challenges did you face?</a:t>
            </a:r>
          </a:p>
          <a:p>
            <a:pPr lvl="0">
              <a:lnSpc>
                <a:spcPct val="90000"/>
              </a:lnSpc>
              <a:spcAft>
                <a:spcPts val="600"/>
              </a:spcAft>
            </a:pPr>
            <a:endParaRPr lang="en-US" sz="1000" dirty="0">
              <a:solidFill>
                <a:srgbClr val="FFFFFF"/>
              </a:solidFill>
            </a:endParaRPr>
          </a:p>
        </p:txBody>
      </p:sp>
      <p:pic>
        <p:nvPicPr>
          <p:cNvPr id="68" name="Picture 67">
            <a:extLst>
              <a:ext uri="{FF2B5EF4-FFF2-40B4-BE49-F238E27FC236}">
                <a16:creationId xmlns="" xmlns:a16="http://schemas.microsoft.com/office/drawing/2014/main" id="{D1D5DC12-5E25-4300-912D-29BBA4FF8D8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76933"/>
          <a:stretch/>
        </p:blipFill>
        <p:spPr>
          <a:xfrm>
            <a:off x="29791" y="-124487"/>
            <a:ext cx="820632" cy="967261"/>
          </a:xfrm>
          <a:prstGeom prst="rect">
            <a:avLst/>
          </a:prstGeom>
        </p:spPr>
      </p:pic>
      <p:sp>
        <p:nvSpPr>
          <p:cNvPr id="64" name="TextBox 63">
            <a:extLst>
              <a:ext uri="{FF2B5EF4-FFF2-40B4-BE49-F238E27FC236}">
                <a16:creationId xmlns="" xmlns:a16="http://schemas.microsoft.com/office/drawing/2014/main" id="{A37F652B-A987-4617-A007-F340247CE13D}"/>
              </a:ext>
            </a:extLst>
          </p:cNvPr>
          <p:cNvSpPr txBox="1"/>
          <p:nvPr/>
        </p:nvSpPr>
        <p:spPr>
          <a:xfrm>
            <a:off x="963995" y="98964"/>
            <a:ext cx="6142250" cy="227755"/>
          </a:xfrm>
          <a:prstGeom prst="rect">
            <a:avLst/>
          </a:prstGeom>
          <a:noFill/>
        </p:spPr>
        <p:txBody>
          <a:bodyPr wrap="square" lIns="0" tIns="0" rIns="0" bIns="0" rtlCol="0">
            <a:spAutoFit/>
          </a:bodyPr>
          <a:lstStyle/>
          <a:p>
            <a:pPr>
              <a:lnSpc>
                <a:spcPct val="90000"/>
              </a:lnSpc>
            </a:pPr>
            <a:r>
              <a:rPr lang="en-US" sz="1600" dirty="0">
                <a:solidFill>
                  <a:schemeClr val="bg2"/>
                </a:solidFill>
                <a:latin typeface="Segoe Print" panose="02000600000000000000" pitchFamily="2" charset="0"/>
              </a:rPr>
              <a:t>Internal Data Sheet</a:t>
            </a:r>
          </a:p>
        </p:txBody>
      </p:sp>
      <p:sp>
        <p:nvSpPr>
          <p:cNvPr id="13" name="Rectangle 12">
            <a:extLst>
              <a:ext uri="{FF2B5EF4-FFF2-40B4-BE49-F238E27FC236}">
                <a16:creationId xmlns="" xmlns:a16="http://schemas.microsoft.com/office/drawing/2014/main" id="{856A13D0-29D4-4170-9E43-CA36B8E8ED8D}"/>
              </a:ext>
            </a:extLst>
          </p:cNvPr>
          <p:cNvSpPr/>
          <p:nvPr/>
        </p:nvSpPr>
        <p:spPr bwMode="gray">
          <a:xfrm>
            <a:off x="-8702" y="979587"/>
            <a:ext cx="3740730" cy="1215706"/>
          </a:xfrm>
          <a:prstGeom prst="rect">
            <a:avLst/>
          </a:prstGeom>
          <a:solidFill>
            <a:schemeClr val="bg2">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lnSpc>
                <a:spcPct val="90000"/>
              </a:lnSpc>
            </a:pPr>
            <a:r>
              <a:rPr lang="en-US" sz="1400" b="1" dirty="0">
                <a:solidFill>
                  <a:schemeClr val="tx2">
                    <a:lumMod val="50000"/>
                  </a:schemeClr>
                </a:solidFill>
                <a:latin typeface="Segoe Print" panose="02000600000000000000" pitchFamily="2" charset="0"/>
              </a:rPr>
              <a:t>Target Customers</a:t>
            </a:r>
          </a:p>
          <a:p>
            <a:pPr algn="ctr">
              <a:lnSpc>
                <a:spcPct val="90000"/>
              </a:lnSpc>
            </a:pPr>
            <a:endParaRPr lang="en-US" sz="1200" b="1" dirty="0">
              <a:solidFill>
                <a:schemeClr val="tx2">
                  <a:lumMod val="50000"/>
                </a:schemeClr>
              </a:solidFill>
              <a:latin typeface="Segoe Print" panose="02000600000000000000" pitchFamily="2" charset="0"/>
            </a:endParaRPr>
          </a:p>
          <a:p>
            <a:pPr marL="171450" indent="-171450">
              <a:lnSpc>
                <a:spcPct val="90000"/>
              </a:lnSpc>
              <a:spcAft>
                <a:spcPts val="600"/>
              </a:spcAft>
              <a:buFont typeface="Arial" panose="020B0604020202020204" pitchFamily="34" charset="0"/>
              <a:buChar char="•"/>
            </a:pPr>
            <a:r>
              <a:rPr lang="en-US" sz="1000" b="1" dirty="0">
                <a:solidFill>
                  <a:schemeClr val="tx2">
                    <a:lumMod val="50000"/>
                  </a:schemeClr>
                </a:solidFill>
              </a:rPr>
              <a:t>Industries: Fast Food Industry</a:t>
            </a:r>
          </a:p>
          <a:p>
            <a:pPr marL="171450" indent="-171450">
              <a:lnSpc>
                <a:spcPct val="90000"/>
              </a:lnSpc>
              <a:spcAft>
                <a:spcPts val="600"/>
              </a:spcAft>
              <a:buFont typeface="Arial" panose="020B0604020202020204" pitchFamily="34" charset="0"/>
              <a:buChar char="•"/>
            </a:pPr>
            <a:r>
              <a:rPr lang="en-US" sz="1000" b="1" dirty="0">
                <a:solidFill>
                  <a:schemeClr val="tx2">
                    <a:lumMod val="50000"/>
                  </a:schemeClr>
                </a:solidFill>
              </a:rPr>
              <a:t>Customers: Wendy’s (initially/demoed), McDonalds, Burger King, etc.</a:t>
            </a:r>
          </a:p>
          <a:p>
            <a:pPr marL="171450" indent="-171450">
              <a:lnSpc>
                <a:spcPct val="90000"/>
              </a:lnSpc>
              <a:spcAft>
                <a:spcPts val="600"/>
              </a:spcAft>
              <a:buFont typeface="Arial" panose="020B0604020202020204" pitchFamily="34" charset="0"/>
              <a:buChar char="•"/>
            </a:pPr>
            <a:r>
              <a:rPr lang="en-US" sz="1000" b="1" dirty="0">
                <a:solidFill>
                  <a:schemeClr val="tx2">
                    <a:lumMod val="50000"/>
                  </a:schemeClr>
                </a:solidFill>
              </a:rPr>
              <a:t>Could be broadened to any local store order/delivery</a:t>
            </a:r>
          </a:p>
        </p:txBody>
      </p:sp>
      <p:sp>
        <p:nvSpPr>
          <p:cNvPr id="109" name="Rectangle 108">
            <a:extLst>
              <a:ext uri="{FF2B5EF4-FFF2-40B4-BE49-F238E27FC236}">
                <a16:creationId xmlns="" xmlns:a16="http://schemas.microsoft.com/office/drawing/2014/main" id="{A10E237B-56A9-4958-A8D0-7E6F0B9EC604}"/>
              </a:ext>
            </a:extLst>
          </p:cNvPr>
          <p:cNvSpPr/>
          <p:nvPr/>
        </p:nvSpPr>
        <p:spPr bwMode="gray">
          <a:xfrm rot="19053856">
            <a:off x="-454718" y="279072"/>
            <a:ext cx="1729362" cy="215092"/>
          </a:xfrm>
          <a:prstGeom prst="rect">
            <a:avLst/>
          </a:prstGeom>
          <a:solidFill>
            <a:srgbClr val="00000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Example</a:t>
            </a:r>
          </a:p>
        </p:txBody>
      </p:sp>
      <p:sp>
        <p:nvSpPr>
          <p:cNvPr id="14" name="Rectangle 13">
            <a:extLst>
              <a:ext uri="{FF2B5EF4-FFF2-40B4-BE49-F238E27FC236}">
                <a16:creationId xmlns="" xmlns:a16="http://schemas.microsoft.com/office/drawing/2014/main" id="{4F397084-FD89-44BA-98C8-935FD84D1A42}"/>
              </a:ext>
            </a:extLst>
          </p:cNvPr>
          <p:cNvSpPr/>
          <p:nvPr/>
        </p:nvSpPr>
        <p:spPr bwMode="gray">
          <a:xfrm>
            <a:off x="7531432" y="3392048"/>
            <a:ext cx="2007204" cy="2758496"/>
          </a:xfrm>
          <a:prstGeom prst="rect">
            <a:avLst/>
          </a:prstGeom>
          <a:solidFill>
            <a:schemeClr val="accent1">
              <a:lumMod val="50000"/>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algn="ctr">
              <a:lnSpc>
                <a:spcPct val="90000"/>
              </a:lnSpc>
            </a:pPr>
            <a:r>
              <a:rPr lang="en-US" sz="1400" b="1" dirty="0">
                <a:solidFill>
                  <a:srgbClr val="FFFFFF"/>
                </a:solidFill>
                <a:latin typeface="Segoe Print" panose="02000600000000000000" pitchFamily="2" charset="0"/>
              </a:rPr>
              <a:t>Technology Solution</a:t>
            </a:r>
          </a:p>
          <a:p>
            <a:pPr lvl="0" algn="ctr">
              <a:lnSpc>
                <a:spcPct val="90000"/>
              </a:lnSpc>
            </a:pPr>
            <a:endParaRPr lang="en-US" sz="1200" b="1" dirty="0">
              <a:solidFill>
                <a:srgbClr val="374A58">
                  <a:lumMod val="50000"/>
                </a:srgbClr>
              </a:solidFill>
              <a:latin typeface="Segoe Print" panose="02000600000000000000" pitchFamily="2" charset="0"/>
            </a:endParaRPr>
          </a:p>
          <a:p>
            <a:pPr lvl="0">
              <a:lnSpc>
                <a:spcPct val="90000"/>
              </a:lnSpc>
              <a:spcAft>
                <a:spcPts val="600"/>
              </a:spcAft>
            </a:pPr>
            <a:r>
              <a:rPr lang="en-US" sz="1000" dirty="0">
                <a:solidFill>
                  <a:srgbClr val="FFFFFF"/>
                </a:solidFill>
              </a:rPr>
              <a:t>Special Integrations:</a:t>
            </a:r>
          </a:p>
          <a:p>
            <a:pPr marL="171450" indent="-171450">
              <a:lnSpc>
                <a:spcPct val="90000"/>
              </a:lnSpc>
              <a:spcAft>
                <a:spcPts val="600"/>
              </a:spcAft>
              <a:buFont typeface="Arial" panose="020B0604020202020204" pitchFamily="34" charset="0"/>
              <a:buChar char="•"/>
            </a:pPr>
            <a:r>
              <a:rPr lang="en-US" sz="1000" dirty="0">
                <a:solidFill>
                  <a:srgbClr val="FFFFFF"/>
                </a:solidFill>
              </a:rPr>
              <a:t>To Oracle Applications: </a:t>
            </a:r>
          </a:p>
          <a:p>
            <a:pPr marL="171450" indent="-171450">
              <a:lnSpc>
                <a:spcPct val="90000"/>
              </a:lnSpc>
              <a:spcAft>
                <a:spcPts val="600"/>
              </a:spcAft>
              <a:buFont typeface="Arial" panose="020B0604020202020204" pitchFamily="34" charset="0"/>
              <a:buChar char="•"/>
            </a:pPr>
            <a:r>
              <a:rPr lang="en-US" sz="1000" dirty="0">
                <a:solidFill>
                  <a:srgbClr val="FFFFFF"/>
                </a:solidFill>
              </a:rPr>
              <a:t>To Third Party S/W: Facebook Messenger API, Google Maps API, PayPal API, Uber and/or Uber Eats API (use if locally available), Store Ordering System, Corporate Marketing Systems</a:t>
            </a:r>
          </a:p>
          <a:p>
            <a:pPr marL="171450" indent="-171450">
              <a:lnSpc>
                <a:spcPct val="90000"/>
              </a:lnSpc>
              <a:spcAft>
                <a:spcPts val="600"/>
              </a:spcAft>
              <a:buFont typeface="Arial" panose="020B0604020202020204" pitchFamily="34" charset="0"/>
              <a:buChar char="•"/>
            </a:pPr>
            <a:r>
              <a:rPr lang="en-US" sz="1000" dirty="0">
                <a:solidFill>
                  <a:srgbClr val="FFFFFF"/>
                </a:solidFill>
              </a:rPr>
              <a:t>To Open Source:</a:t>
            </a:r>
          </a:p>
          <a:p>
            <a:pPr lvl="0">
              <a:lnSpc>
                <a:spcPct val="90000"/>
              </a:lnSpc>
              <a:spcAft>
                <a:spcPts val="600"/>
              </a:spcAft>
            </a:pPr>
            <a:r>
              <a:rPr lang="en-US" sz="1000" dirty="0">
                <a:solidFill>
                  <a:srgbClr val="FFFFFF"/>
                </a:solidFill>
              </a:rPr>
              <a:t>Custom Coding:</a:t>
            </a:r>
          </a:p>
          <a:p>
            <a:pPr marL="171450" lvl="0" indent="-171450">
              <a:lnSpc>
                <a:spcPct val="90000"/>
              </a:lnSpc>
              <a:spcAft>
                <a:spcPts val="600"/>
              </a:spcAft>
              <a:buFont typeface="Arial" panose="020B0604020202020204" pitchFamily="34" charset="0"/>
              <a:buChar char="•"/>
            </a:pPr>
            <a:r>
              <a:rPr lang="en-US" sz="1000" dirty="0">
                <a:solidFill>
                  <a:srgbClr val="FFFFFF"/>
                </a:solidFill>
              </a:rPr>
              <a:t>Language/Describe</a:t>
            </a:r>
          </a:p>
        </p:txBody>
      </p:sp>
      <p:sp>
        <p:nvSpPr>
          <p:cNvPr id="15" name="Rectangle 14">
            <a:extLst>
              <a:ext uri="{FF2B5EF4-FFF2-40B4-BE49-F238E27FC236}">
                <a16:creationId xmlns="" xmlns:a16="http://schemas.microsoft.com/office/drawing/2014/main" id="{D9851F3E-E934-4040-87CB-F36928952121}"/>
              </a:ext>
            </a:extLst>
          </p:cNvPr>
          <p:cNvSpPr/>
          <p:nvPr/>
        </p:nvSpPr>
        <p:spPr bwMode="gray">
          <a:xfrm>
            <a:off x="3732027" y="972152"/>
            <a:ext cx="3795825" cy="5260059"/>
          </a:xfrm>
          <a:prstGeom prst="rect">
            <a:avLst/>
          </a:prstGeom>
          <a:solidFill>
            <a:schemeClr val="accent5">
              <a:lumMod val="50000"/>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algn="ctr">
              <a:lnSpc>
                <a:spcPct val="90000"/>
              </a:lnSpc>
            </a:pPr>
            <a:r>
              <a:rPr lang="en-US" sz="1400" b="1" dirty="0">
                <a:solidFill>
                  <a:srgbClr val="FFFFFF"/>
                </a:solidFill>
                <a:latin typeface="Segoe Print" panose="02000600000000000000" pitchFamily="2" charset="0"/>
              </a:rPr>
              <a:t>Prototype Demo Story</a:t>
            </a:r>
          </a:p>
          <a:p>
            <a:pPr lvl="0" algn="ctr">
              <a:lnSpc>
                <a:spcPct val="90000"/>
              </a:lnSpc>
            </a:pPr>
            <a:endParaRPr lang="en-US" sz="1200" b="1" dirty="0">
              <a:solidFill>
                <a:srgbClr val="374A58">
                  <a:lumMod val="50000"/>
                </a:srgbClr>
              </a:solidFill>
              <a:latin typeface="Segoe Print" panose="02000600000000000000" pitchFamily="2" charset="0"/>
            </a:endParaRPr>
          </a:p>
          <a:p>
            <a:pPr marL="171450" lvl="0" indent="-171450">
              <a:lnSpc>
                <a:spcPct val="90000"/>
              </a:lnSpc>
              <a:spcAft>
                <a:spcPts val="600"/>
              </a:spcAft>
              <a:buFont typeface="Arial" panose="020B0604020202020204" pitchFamily="34" charset="0"/>
              <a:buChar char="•"/>
            </a:pPr>
            <a:r>
              <a:rPr lang="en-US" sz="1000" dirty="0">
                <a:solidFill>
                  <a:srgbClr val="FFFFFF"/>
                </a:solidFill>
              </a:rPr>
              <a:t>Begins with user accessing Fast Food Ordering Chatbot via Facebook Messenger on their cell phone.</a:t>
            </a:r>
          </a:p>
          <a:p>
            <a:pPr marL="171450" lvl="0" indent="-171450">
              <a:lnSpc>
                <a:spcPct val="90000"/>
              </a:lnSpc>
              <a:spcAft>
                <a:spcPts val="600"/>
              </a:spcAft>
              <a:buFont typeface="Arial" panose="020B0604020202020204" pitchFamily="34" charset="0"/>
              <a:buChar char="•"/>
            </a:pPr>
            <a:r>
              <a:rPr lang="en-US" sz="1000" dirty="0">
                <a:solidFill>
                  <a:srgbClr val="FFFFFF"/>
                </a:solidFill>
              </a:rPr>
              <a:t>User starts chat.  Chatbot greets user with user’s name pulled from their Facebook profile.</a:t>
            </a:r>
          </a:p>
          <a:p>
            <a:pPr marL="171450" lvl="0" indent="-171450">
              <a:lnSpc>
                <a:spcPct val="90000"/>
              </a:lnSpc>
              <a:spcAft>
                <a:spcPts val="600"/>
              </a:spcAft>
              <a:buFont typeface="Arial" panose="020B0604020202020204" pitchFamily="34" charset="0"/>
              <a:buChar char="•"/>
            </a:pPr>
            <a:r>
              <a:rPr lang="en-US" sz="1000" dirty="0">
                <a:solidFill>
                  <a:srgbClr val="FFFFFF"/>
                </a:solidFill>
              </a:rPr>
              <a:t>User wants “Chicken”  Chatbot uses NLP word association to pull all chicken items from the menu.</a:t>
            </a:r>
          </a:p>
          <a:p>
            <a:pPr marL="171450" lvl="0" indent="-171450">
              <a:lnSpc>
                <a:spcPct val="90000"/>
              </a:lnSpc>
              <a:spcAft>
                <a:spcPts val="600"/>
              </a:spcAft>
              <a:buFont typeface="Arial" panose="020B0604020202020204" pitchFamily="34" charset="0"/>
              <a:buChar char="•"/>
            </a:pPr>
            <a:r>
              <a:rPr lang="en-US" sz="1000" dirty="0">
                <a:solidFill>
                  <a:srgbClr val="FFFFFF"/>
                </a:solidFill>
              </a:rPr>
              <a:t>After order is taken, user presses &lt;Send Location&gt; in Chat.  The user’s location is sent to Google’s API to get top 3 rated stores closest to the user’s location along with the Google Ratings.</a:t>
            </a:r>
          </a:p>
          <a:p>
            <a:pPr marL="171450" lvl="0" indent="-171450">
              <a:lnSpc>
                <a:spcPct val="90000"/>
              </a:lnSpc>
              <a:spcAft>
                <a:spcPts val="600"/>
              </a:spcAft>
              <a:buFont typeface="Arial" panose="020B0604020202020204" pitchFamily="34" charset="0"/>
              <a:buChar char="•"/>
            </a:pPr>
            <a:r>
              <a:rPr lang="en-US" sz="1000" dirty="0">
                <a:solidFill>
                  <a:srgbClr val="FFFFFF"/>
                </a:solidFill>
              </a:rPr>
              <a:t>User selects the desired location for the order to be sent.</a:t>
            </a:r>
          </a:p>
          <a:p>
            <a:pPr marL="171450" lvl="0" indent="-171450">
              <a:lnSpc>
                <a:spcPct val="90000"/>
              </a:lnSpc>
              <a:spcAft>
                <a:spcPts val="600"/>
              </a:spcAft>
              <a:buFont typeface="Arial" panose="020B0604020202020204" pitchFamily="34" charset="0"/>
              <a:buChar char="•"/>
            </a:pPr>
            <a:r>
              <a:rPr lang="en-US" sz="1000" dirty="0">
                <a:solidFill>
                  <a:srgbClr val="FFFFFF"/>
                </a:solidFill>
              </a:rPr>
              <a:t>The user then selects payment method (e.g. Facebook Pay, Venmo, or PayPal).  APIs could then be used to complete payment.</a:t>
            </a:r>
            <a:endParaRPr lang="en-US" sz="1000" dirty="0">
              <a:solidFill>
                <a:schemeClr val="bg1"/>
              </a:solidFill>
            </a:endParaRPr>
          </a:p>
          <a:p>
            <a:pPr marL="171450" indent="-171450">
              <a:lnSpc>
                <a:spcPct val="90000"/>
              </a:lnSpc>
              <a:spcAft>
                <a:spcPts val="600"/>
              </a:spcAft>
              <a:buFont typeface="Arial" panose="020B0604020202020204" pitchFamily="34" charset="0"/>
              <a:buChar char="•"/>
            </a:pPr>
            <a:r>
              <a:rPr lang="en-US" sz="1000" dirty="0">
                <a:solidFill>
                  <a:srgbClr val="FFFFFF"/>
                </a:solidFill>
              </a:rPr>
              <a:t>After the user pays, the order would be sent to the store (stubbed functionality here).</a:t>
            </a:r>
          </a:p>
          <a:p>
            <a:pPr marL="171450" indent="-171450">
              <a:lnSpc>
                <a:spcPct val="90000"/>
              </a:lnSpc>
              <a:spcAft>
                <a:spcPts val="600"/>
              </a:spcAft>
              <a:buFont typeface="Arial" panose="020B0604020202020204" pitchFamily="34" charset="0"/>
              <a:buChar char="•"/>
            </a:pPr>
            <a:r>
              <a:rPr lang="en-US" sz="1000" dirty="0">
                <a:solidFill>
                  <a:srgbClr val="FFFFFF"/>
                </a:solidFill>
              </a:rPr>
              <a:t>The user then selects a delivery option (e.g. Pickup, </a:t>
            </a:r>
            <a:r>
              <a:rPr lang="en-US" sz="1000" dirty="0" err="1">
                <a:solidFill>
                  <a:srgbClr val="FFFFFF"/>
                </a:solidFill>
              </a:rPr>
              <a:t>UberEats</a:t>
            </a:r>
            <a:r>
              <a:rPr lang="en-US" sz="1000" dirty="0">
                <a:solidFill>
                  <a:srgbClr val="FFFFFF"/>
                </a:solidFill>
              </a:rPr>
              <a:t>, </a:t>
            </a:r>
            <a:r>
              <a:rPr lang="en-US" sz="1000" dirty="0" err="1">
                <a:solidFill>
                  <a:srgbClr val="FFFFFF"/>
                </a:solidFill>
              </a:rPr>
              <a:t>DoorDash</a:t>
            </a:r>
            <a:r>
              <a:rPr lang="en-US" sz="1000" dirty="0">
                <a:solidFill>
                  <a:srgbClr val="FFFFFF"/>
                </a:solidFill>
              </a:rPr>
              <a:t>).  Once again, APIs can be used to complete this transaction.</a:t>
            </a:r>
          </a:p>
          <a:p>
            <a:pPr marL="171450" indent="-171450">
              <a:lnSpc>
                <a:spcPct val="90000"/>
              </a:lnSpc>
              <a:spcAft>
                <a:spcPts val="600"/>
              </a:spcAft>
              <a:buFont typeface="Arial" panose="020B0604020202020204" pitchFamily="34" charset="0"/>
              <a:buChar char="•"/>
            </a:pPr>
            <a:r>
              <a:rPr lang="en-US" sz="1000" dirty="0">
                <a:solidFill>
                  <a:srgbClr val="FFFFFF"/>
                </a:solidFill>
              </a:rPr>
              <a:t>Ends with chatbot confirming order and providing an Order # (presumably from the store’s Ordering System).</a:t>
            </a:r>
            <a:endParaRPr lang="en-US" sz="1000" dirty="0">
              <a:solidFill>
                <a:schemeClr val="bg1"/>
              </a:solidFill>
            </a:endParaRPr>
          </a:p>
          <a:p>
            <a:pPr marL="171450" lvl="0" indent="-171450">
              <a:lnSpc>
                <a:spcPct val="90000"/>
              </a:lnSpc>
              <a:spcAft>
                <a:spcPts val="600"/>
              </a:spcAft>
              <a:buFont typeface="Arial" panose="020B0604020202020204" pitchFamily="34" charset="0"/>
              <a:buChar char="•"/>
            </a:pPr>
            <a:endParaRPr lang="en-US" sz="1000" dirty="0">
              <a:solidFill>
                <a:srgbClr val="FFFFFF"/>
              </a:solidFill>
            </a:endParaRPr>
          </a:p>
        </p:txBody>
      </p:sp>
      <p:sp>
        <p:nvSpPr>
          <p:cNvPr id="16" name="Rectangle 15">
            <a:extLst>
              <a:ext uri="{FF2B5EF4-FFF2-40B4-BE49-F238E27FC236}">
                <a16:creationId xmlns="" xmlns:a16="http://schemas.microsoft.com/office/drawing/2014/main" id="{63C4A7DB-45C0-43CC-814A-3CE6F3264B02}"/>
              </a:ext>
            </a:extLst>
          </p:cNvPr>
          <p:cNvSpPr/>
          <p:nvPr/>
        </p:nvSpPr>
        <p:spPr bwMode="gray">
          <a:xfrm>
            <a:off x="9538635" y="3392049"/>
            <a:ext cx="2658889" cy="2840161"/>
          </a:xfrm>
          <a:prstGeom prst="rect">
            <a:avLst/>
          </a:prstGeom>
          <a:solidFill>
            <a:schemeClr val="tx2">
              <a:lumMod val="50000"/>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91440" numCol="1" spcCol="0" rtlCol="0" fromWordArt="0" anchor="t" anchorCtr="0" forceAA="0" compatLnSpc="1">
            <a:prstTxWarp prst="textNoShape">
              <a:avLst/>
            </a:prstTxWarp>
            <a:noAutofit/>
          </a:bodyPr>
          <a:lstStyle/>
          <a:p>
            <a:pPr lvl="0" algn="ctr">
              <a:lnSpc>
                <a:spcPct val="90000"/>
              </a:lnSpc>
            </a:pPr>
            <a:r>
              <a:rPr lang="en-US" sz="1400" b="1" dirty="0">
                <a:solidFill>
                  <a:srgbClr val="FFFFFF"/>
                </a:solidFill>
                <a:latin typeface="Segoe Print" panose="02000600000000000000" pitchFamily="2" charset="0"/>
              </a:rPr>
              <a:t>Team</a:t>
            </a:r>
          </a:p>
          <a:p>
            <a:pPr lvl="0" algn="ctr">
              <a:lnSpc>
                <a:spcPct val="90000"/>
              </a:lnSpc>
            </a:pPr>
            <a:endParaRPr lang="en-US" sz="1200" b="1" dirty="0">
              <a:solidFill>
                <a:srgbClr val="374A58">
                  <a:lumMod val="50000"/>
                </a:srgbClr>
              </a:solidFill>
              <a:latin typeface="Segoe Print" panose="02000600000000000000" pitchFamily="2" charset="0"/>
            </a:endParaRPr>
          </a:p>
          <a:p>
            <a:pPr marL="171450" lvl="0" indent="-171450">
              <a:lnSpc>
                <a:spcPct val="90000"/>
              </a:lnSpc>
              <a:spcAft>
                <a:spcPts val="600"/>
              </a:spcAft>
              <a:buFont typeface="Arial" panose="020B0604020202020204" pitchFamily="34" charset="0"/>
              <a:buChar char="•"/>
            </a:pPr>
            <a:r>
              <a:rPr lang="en-US" sz="1000" dirty="0">
                <a:solidFill>
                  <a:srgbClr val="FFFFFF"/>
                </a:solidFill>
              </a:rPr>
              <a:t>Account Sales Team: </a:t>
            </a:r>
          </a:p>
          <a:p>
            <a:pPr marL="628650" lvl="1" indent="-171450">
              <a:lnSpc>
                <a:spcPct val="90000"/>
              </a:lnSpc>
              <a:spcAft>
                <a:spcPts val="600"/>
              </a:spcAft>
              <a:buFont typeface="Arial" panose="020B0604020202020204" pitchFamily="34" charset="0"/>
              <a:buChar char="•"/>
            </a:pPr>
            <a:r>
              <a:rPr lang="en-US" sz="1000" dirty="0">
                <a:solidFill>
                  <a:srgbClr val="FFFFFF"/>
                </a:solidFill>
              </a:rPr>
              <a:t>Name (KAD)</a:t>
            </a:r>
          </a:p>
          <a:p>
            <a:pPr marL="628650" lvl="1" indent="-171450">
              <a:lnSpc>
                <a:spcPct val="90000"/>
              </a:lnSpc>
              <a:spcAft>
                <a:spcPts val="600"/>
              </a:spcAft>
              <a:buFont typeface="Arial" panose="020B0604020202020204" pitchFamily="34" charset="0"/>
              <a:buChar char="•"/>
            </a:pPr>
            <a:r>
              <a:rPr lang="en-US" sz="1000" dirty="0">
                <a:solidFill>
                  <a:srgbClr val="FFFFFF"/>
                </a:solidFill>
              </a:rPr>
              <a:t>Name (CPR)</a:t>
            </a:r>
          </a:p>
          <a:p>
            <a:pPr marL="171450" lvl="0" indent="-171450">
              <a:lnSpc>
                <a:spcPct val="90000"/>
              </a:lnSpc>
              <a:spcAft>
                <a:spcPts val="600"/>
              </a:spcAft>
              <a:buFont typeface="Arial" panose="020B0604020202020204" pitchFamily="34" charset="0"/>
              <a:buChar char="•"/>
            </a:pPr>
            <a:r>
              <a:rPr lang="en-US" sz="1000" dirty="0">
                <a:solidFill>
                  <a:srgbClr val="FFFFFF"/>
                </a:solidFill>
              </a:rPr>
              <a:t>SE Team: </a:t>
            </a:r>
          </a:p>
          <a:p>
            <a:pPr marL="628650" lvl="1" indent="-171450">
              <a:lnSpc>
                <a:spcPct val="90000"/>
              </a:lnSpc>
              <a:spcAft>
                <a:spcPts val="600"/>
              </a:spcAft>
              <a:buFont typeface="Arial" panose="020B0604020202020204" pitchFamily="34" charset="0"/>
              <a:buChar char="•"/>
            </a:pPr>
            <a:r>
              <a:rPr lang="en-US" sz="1000" dirty="0">
                <a:solidFill>
                  <a:srgbClr val="FFFFFF"/>
                </a:solidFill>
              </a:rPr>
              <a:t>Javed Jahangir (ECA)</a:t>
            </a:r>
          </a:p>
          <a:p>
            <a:pPr marL="628650" lvl="1" indent="-171450">
              <a:lnSpc>
                <a:spcPct val="90000"/>
              </a:lnSpc>
              <a:spcAft>
                <a:spcPts val="600"/>
              </a:spcAft>
              <a:buFont typeface="Arial" panose="020B0604020202020204" pitchFamily="34" charset="0"/>
              <a:buChar char="•"/>
            </a:pPr>
            <a:r>
              <a:rPr lang="en-US" sz="1000" dirty="0">
                <a:solidFill>
                  <a:srgbClr val="FFFFFF"/>
                </a:solidFill>
              </a:rPr>
              <a:t>Santosh </a:t>
            </a:r>
            <a:r>
              <a:rPr lang="en-US" sz="1000" dirty="0" err="1">
                <a:solidFill>
                  <a:srgbClr val="FFFFFF"/>
                </a:solidFill>
              </a:rPr>
              <a:t>Kunchala</a:t>
            </a:r>
            <a:r>
              <a:rPr lang="en-US" sz="1000" dirty="0">
                <a:solidFill>
                  <a:srgbClr val="FFFFFF"/>
                </a:solidFill>
              </a:rPr>
              <a:t> (Lead Developer)</a:t>
            </a:r>
          </a:p>
          <a:p>
            <a:pPr marL="628650" lvl="1" indent="-171450">
              <a:lnSpc>
                <a:spcPct val="90000"/>
              </a:lnSpc>
              <a:spcAft>
                <a:spcPts val="600"/>
              </a:spcAft>
              <a:buFont typeface="Arial" panose="020B0604020202020204" pitchFamily="34" charset="0"/>
              <a:buChar char="•"/>
            </a:pPr>
            <a:r>
              <a:rPr lang="en-US" sz="1000" dirty="0">
                <a:solidFill>
                  <a:srgbClr val="FFFFFF"/>
                </a:solidFill>
              </a:rPr>
              <a:t>Danny Martin (Cloud Developer)</a:t>
            </a:r>
          </a:p>
          <a:p>
            <a:pPr marL="628650" lvl="1" indent="-171450">
              <a:lnSpc>
                <a:spcPct val="90000"/>
              </a:lnSpc>
              <a:spcAft>
                <a:spcPts val="600"/>
              </a:spcAft>
              <a:buFont typeface="Arial" panose="020B0604020202020204" pitchFamily="34" charset="0"/>
              <a:buChar char="•"/>
            </a:pPr>
            <a:r>
              <a:rPr lang="en-US" sz="1000" dirty="0" err="1">
                <a:solidFill>
                  <a:srgbClr val="FFFFFF"/>
                </a:solidFill>
              </a:rPr>
              <a:t>Nardos</a:t>
            </a:r>
            <a:r>
              <a:rPr lang="en-US" sz="1000" dirty="0">
                <a:solidFill>
                  <a:srgbClr val="FFFFFF"/>
                </a:solidFill>
              </a:rPr>
              <a:t> </a:t>
            </a:r>
            <a:r>
              <a:rPr lang="en-US" sz="1000" dirty="0" err="1">
                <a:solidFill>
                  <a:srgbClr val="FFFFFF"/>
                </a:solidFill>
              </a:rPr>
              <a:t>Megersa</a:t>
            </a:r>
            <a:r>
              <a:rPr lang="en-US" sz="1000" dirty="0">
                <a:solidFill>
                  <a:srgbClr val="FFFFFF"/>
                </a:solidFill>
              </a:rPr>
              <a:t> (Cloud Developer)</a:t>
            </a:r>
          </a:p>
          <a:p>
            <a:pPr marL="628650" lvl="1" indent="-171450">
              <a:lnSpc>
                <a:spcPct val="90000"/>
              </a:lnSpc>
              <a:spcAft>
                <a:spcPts val="600"/>
              </a:spcAft>
              <a:buFont typeface="Arial" panose="020B0604020202020204" pitchFamily="34" charset="0"/>
              <a:buChar char="•"/>
            </a:pPr>
            <a:r>
              <a:rPr lang="en-US" sz="1000" dirty="0">
                <a:solidFill>
                  <a:srgbClr val="FFFFFF"/>
                </a:solidFill>
              </a:rPr>
              <a:t>Tom Huang (Cloud Developer)</a:t>
            </a:r>
          </a:p>
        </p:txBody>
      </p:sp>
      <p:sp>
        <p:nvSpPr>
          <p:cNvPr id="17" name="Rectangle 16">
            <a:extLst>
              <a:ext uri="{FF2B5EF4-FFF2-40B4-BE49-F238E27FC236}">
                <a16:creationId xmlns="" xmlns:a16="http://schemas.microsoft.com/office/drawing/2014/main" id="{BBEC672E-CCCC-4CCD-AA39-316C8BA96866}"/>
              </a:ext>
            </a:extLst>
          </p:cNvPr>
          <p:cNvSpPr/>
          <p:nvPr/>
        </p:nvSpPr>
        <p:spPr bwMode="gray">
          <a:xfrm>
            <a:off x="0" y="2195293"/>
            <a:ext cx="3740730" cy="1820254"/>
          </a:xfrm>
          <a:prstGeom prst="rect">
            <a:avLst/>
          </a:prstGeom>
          <a:solidFill>
            <a:schemeClr val="accent2">
              <a:lumMod val="50000"/>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lnSpc>
                <a:spcPct val="90000"/>
              </a:lnSpc>
            </a:pPr>
            <a:r>
              <a:rPr lang="en-US" sz="1400" b="1" dirty="0">
                <a:solidFill>
                  <a:schemeClr val="bg1"/>
                </a:solidFill>
                <a:latin typeface="Segoe Print" panose="02000600000000000000" pitchFamily="2" charset="0"/>
              </a:rPr>
              <a:t>Primary Use Case</a:t>
            </a:r>
          </a:p>
          <a:p>
            <a:pPr algn="ctr">
              <a:lnSpc>
                <a:spcPct val="90000"/>
              </a:lnSpc>
            </a:pPr>
            <a:endParaRPr lang="en-US" sz="1200" b="1" dirty="0">
              <a:solidFill>
                <a:schemeClr val="tx2">
                  <a:lumMod val="50000"/>
                </a:schemeClr>
              </a:solidFill>
              <a:latin typeface="Segoe Print" panose="02000600000000000000" pitchFamily="2" charset="0"/>
            </a:endParaRPr>
          </a:p>
          <a:p>
            <a:pPr marL="171450" indent="-171450">
              <a:lnSpc>
                <a:spcPct val="90000"/>
              </a:lnSpc>
              <a:spcAft>
                <a:spcPts val="600"/>
              </a:spcAft>
              <a:buFont typeface="Arial" panose="020B0604020202020204" pitchFamily="34" charset="0"/>
              <a:buChar char="•"/>
            </a:pPr>
            <a:r>
              <a:rPr lang="en-US" sz="1000" dirty="0">
                <a:solidFill>
                  <a:schemeClr val="bg1"/>
                </a:solidFill>
              </a:rPr>
              <a:t>Fast Food Ordering via Chatbot on Mobile Device</a:t>
            </a:r>
          </a:p>
          <a:p>
            <a:pPr marL="628650" lvl="1" indent="-171450">
              <a:lnSpc>
                <a:spcPct val="90000"/>
              </a:lnSpc>
              <a:spcAft>
                <a:spcPts val="600"/>
              </a:spcAft>
              <a:buFont typeface="Arial" panose="020B0604020202020204" pitchFamily="34" charset="0"/>
              <a:buChar char="•"/>
            </a:pPr>
            <a:r>
              <a:rPr lang="en-US" sz="1000" dirty="0">
                <a:solidFill>
                  <a:schemeClr val="bg1"/>
                </a:solidFill>
              </a:rPr>
              <a:t>Select Restaurant</a:t>
            </a:r>
          </a:p>
          <a:p>
            <a:pPr marL="628650" lvl="1" indent="-171450">
              <a:lnSpc>
                <a:spcPct val="90000"/>
              </a:lnSpc>
              <a:spcAft>
                <a:spcPts val="600"/>
              </a:spcAft>
              <a:buFont typeface="Arial" panose="020B0604020202020204" pitchFamily="34" charset="0"/>
              <a:buChar char="•"/>
            </a:pPr>
            <a:r>
              <a:rPr lang="en-US" sz="1000" dirty="0">
                <a:solidFill>
                  <a:schemeClr val="bg1"/>
                </a:solidFill>
              </a:rPr>
              <a:t>Select Store based on Location / Google Rating</a:t>
            </a:r>
          </a:p>
          <a:p>
            <a:pPr marL="628650" lvl="1" indent="-171450">
              <a:lnSpc>
                <a:spcPct val="90000"/>
              </a:lnSpc>
              <a:spcAft>
                <a:spcPts val="600"/>
              </a:spcAft>
              <a:buFont typeface="Arial" panose="020B0604020202020204" pitchFamily="34" charset="0"/>
              <a:buChar char="•"/>
            </a:pPr>
            <a:r>
              <a:rPr lang="en-US" sz="1000" dirty="0">
                <a:solidFill>
                  <a:schemeClr val="bg1"/>
                </a:solidFill>
              </a:rPr>
              <a:t>Make Order from Menu with Intelligent Chatbot UI</a:t>
            </a:r>
          </a:p>
          <a:p>
            <a:pPr marL="628650" lvl="1" indent="-171450">
              <a:lnSpc>
                <a:spcPct val="90000"/>
              </a:lnSpc>
              <a:spcAft>
                <a:spcPts val="600"/>
              </a:spcAft>
              <a:buFont typeface="Arial" panose="020B0604020202020204" pitchFamily="34" charset="0"/>
              <a:buChar char="•"/>
            </a:pPr>
            <a:r>
              <a:rPr lang="en-US" sz="1000" dirty="0">
                <a:solidFill>
                  <a:schemeClr val="bg1"/>
                </a:solidFill>
              </a:rPr>
              <a:t>Purchase Food</a:t>
            </a:r>
          </a:p>
          <a:p>
            <a:pPr marL="628650" lvl="1" indent="-171450">
              <a:lnSpc>
                <a:spcPct val="90000"/>
              </a:lnSpc>
              <a:spcAft>
                <a:spcPts val="600"/>
              </a:spcAft>
              <a:buFont typeface="Arial" panose="020B0604020202020204" pitchFamily="34" charset="0"/>
              <a:buChar char="•"/>
            </a:pPr>
            <a:r>
              <a:rPr lang="en-US" sz="1000" dirty="0">
                <a:solidFill>
                  <a:schemeClr val="bg1"/>
                </a:solidFill>
              </a:rPr>
              <a:t>Select Pickup or Delivery Method</a:t>
            </a:r>
          </a:p>
          <a:p>
            <a:pPr marL="171450" indent="-171450">
              <a:lnSpc>
                <a:spcPct val="90000"/>
              </a:lnSpc>
              <a:spcAft>
                <a:spcPts val="600"/>
              </a:spcAft>
              <a:buFont typeface="Arial" panose="020B0604020202020204" pitchFamily="34" charset="0"/>
              <a:buChar char="•"/>
            </a:pPr>
            <a:endParaRPr lang="en-US" sz="1000" dirty="0">
              <a:solidFill>
                <a:schemeClr val="bg1"/>
              </a:solidFill>
            </a:endParaRPr>
          </a:p>
          <a:p>
            <a:pPr marL="171450" indent="-171450">
              <a:lnSpc>
                <a:spcPct val="90000"/>
              </a:lnSpc>
              <a:spcAft>
                <a:spcPts val="600"/>
              </a:spcAft>
              <a:buFont typeface="Arial" panose="020B0604020202020204" pitchFamily="34" charset="0"/>
              <a:buChar char="•"/>
            </a:pPr>
            <a:endParaRPr lang="en-US" sz="1000" dirty="0">
              <a:solidFill>
                <a:schemeClr val="bg1"/>
              </a:solidFill>
            </a:endParaRPr>
          </a:p>
        </p:txBody>
      </p:sp>
      <p:sp>
        <p:nvSpPr>
          <p:cNvPr id="18" name="Rectangle 17">
            <a:extLst>
              <a:ext uri="{FF2B5EF4-FFF2-40B4-BE49-F238E27FC236}">
                <a16:creationId xmlns="" xmlns:a16="http://schemas.microsoft.com/office/drawing/2014/main" id="{812EBE26-CFD6-48E3-9F60-CE21A548FBA1}"/>
              </a:ext>
            </a:extLst>
          </p:cNvPr>
          <p:cNvSpPr/>
          <p:nvPr/>
        </p:nvSpPr>
        <p:spPr bwMode="gray">
          <a:xfrm>
            <a:off x="-8702" y="4015547"/>
            <a:ext cx="3740730" cy="2216663"/>
          </a:xfrm>
          <a:prstGeom prst="rect">
            <a:avLst/>
          </a:prstGeom>
          <a:solidFill>
            <a:schemeClr val="tx2">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algn="ctr">
              <a:lnSpc>
                <a:spcPct val="90000"/>
              </a:lnSpc>
            </a:pPr>
            <a:r>
              <a:rPr lang="en-US" sz="1400" b="1" dirty="0">
                <a:solidFill>
                  <a:srgbClr val="FFFFFF"/>
                </a:solidFill>
                <a:latin typeface="Segoe Print" panose="02000600000000000000" pitchFamily="2" charset="0"/>
              </a:rPr>
              <a:t>Marketing Messages</a:t>
            </a:r>
          </a:p>
          <a:p>
            <a:pPr lvl="0" algn="ctr">
              <a:lnSpc>
                <a:spcPct val="90000"/>
              </a:lnSpc>
            </a:pPr>
            <a:endParaRPr lang="en-US" sz="1200" b="1" dirty="0">
              <a:solidFill>
                <a:srgbClr val="374A58">
                  <a:lumMod val="50000"/>
                </a:srgbClr>
              </a:solidFill>
              <a:latin typeface="Segoe Print" panose="02000600000000000000" pitchFamily="2" charset="0"/>
            </a:endParaRPr>
          </a:p>
          <a:p>
            <a:pPr marL="171450" lvl="0" indent="-171450">
              <a:lnSpc>
                <a:spcPct val="90000"/>
              </a:lnSpc>
              <a:spcAft>
                <a:spcPts val="600"/>
              </a:spcAft>
              <a:buFont typeface="Arial" panose="020B0604020202020204" pitchFamily="34" charset="0"/>
              <a:buChar char="•"/>
            </a:pPr>
            <a:r>
              <a:rPr lang="en-US" sz="1000" dirty="0">
                <a:solidFill>
                  <a:srgbClr val="FFFFFF"/>
                </a:solidFill>
              </a:rPr>
              <a:t>Business Value: Opens new, convenient channel that will attract new/repeat customers such as: college students, busy parents, office workers, disabled and homebound people.</a:t>
            </a:r>
          </a:p>
          <a:p>
            <a:pPr marL="171450" lvl="0" indent="-171450">
              <a:lnSpc>
                <a:spcPct val="90000"/>
              </a:lnSpc>
              <a:spcAft>
                <a:spcPts val="600"/>
              </a:spcAft>
              <a:buFont typeface="Arial" panose="020B0604020202020204" pitchFamily="34" charset="0"/>
              <a:buChar char="•"/>
            </a:pPr>
            <a:r>
              <a:rPr lang="en-US" sz="1000" dirty="0">
                <a:solidFill>
                  <a:srgbClr val="FFFFFF"/>
                </a:solidFill>
              </a:rPr>
              <a:t>Why Oracle?: Oracle offers an easy to use, Mobile &amp; Integration Cloud Platform with an advanced intelligent bot cloud service that has NLP, audio &amp; speech recognition, AI &amp; machine learning for a modern customer-friendly experience.  Oracle’s solution is secure (with ID </a:t>
            </a:r>
            <a:r>
              <a:rPr lang="en-US" sz="1000" dirty="0" err="1">
                <a:solidFill>
                  <a:srgbClr val="FFFFFF"/>
                </a:solidFill>
              </a:rPr>
              <a:t>Mgmt</a:t>
            </a:r>
            <a:r>
              <a:rPr lang="en-US" sz="1000" dirty="0">
                <a:solidFill>
                  <a:srgbClr val="FFFFFF"/>
                </a:solidFill>
              </a:rPr>
              <a:t>) and can easily integrate with third party software (e.g. Facebook Messenger, Google Maps, PayPal, Uber Eats, and customer backend systems) for a complete solution.</a:t>
            </a:r>
            <a:endParaRPr lang="en-US" dirty="0">
              <a:solidFill>
                <a:schemeClr val="bg1"/>
              </a:solidFill>
            </a:endParaRPr>
          </a:p>
        </p:txBody>
      </p:sp>
      <p:sp>
        <p:nvSpPr>
          <p:cNvPr id="4" name="Rectangle 3">
            <a:extLst>
              <a:ext uri="{FF2B5EF4-FFF2-40B4-BE49-F238E27FC236}">
                <a16:creationId xmlns="" xmlns:a16="http://schemas.microsoft.com/office/drawing/2014/main" id="{0AAEC24C-CA86-4AF1-8636-82A376703D48}"/>
              </a:ext>
            </a:extLst>
          </p:cNvPr>
          <p:cNvSpPr/>
          <p:nvPr/>
        </p:nvSpPr>
        <p:spPr bwMode="gray">
          <a:xfrm>
            <a:off x="-1" y="6137764"/>
            <a:ext cx="12197526" cy="720236"/>
          </a:xfrm>
          <a:prstGeom prst="rect">
            <a:avLst/>
          </a:prstGeom>
          <a:solidFill>
            <a:srgbClr val="00000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63" name="Picture 62" descr="Oracle logo in white on red staging background" title="Oracle red badge logo">
            <a:extLst>
              <a:ext uri="{FF2B5EF4-FFF2-40B4-BE49-F238E27FC236}">
                <a16:creationId xmlns="" xmlns:a16="http://schemas.microsoft.com/office/drawing/2014/main" id="{8A56A3B1-C66D-42F2-AF2B-490A04781D2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9877" y="6276340"/>
            <a:ext cx="1625138" cy="594360"/>
          </a:xfrm>
          <a:prstGeom prst="rect">
            <a:avLst/>
          </a:prstGeom>
        </p:spPr>
      </p:pic>
      <p:sp>
        <p:nvSpPr>
          <p:cNvPr id="108" name="Footer Placeholder 1">
            <a:extLst>
              <a:ext uri="{FF2B5EF4-FFF2-40B4-BE49-F238E27FC236}">
                <a16:creationId xmlns="" xmlns:a16="http://schemas.microsoft.com/office/drawing/2014/main" id="{82852AAA-928A-49AD-89F0-35EAFD96434A}"/>
              </a:ext>
            </a:extLst>
          </p:cNvPr>
          <p:cNvSpPr txBox="1">
            <a:spLocks/>
          </p:cNvSpPr>
          <p:nvPr/>
        </p:nvSpPr>
        <p:spPr>
          <a:xfrm>
            <a:off x="2165016" y="6598426"/>
            <a:ext cx="8031156" cy="2154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bg1">
                    <a:lumMod val="85000"/>
                  </a:schemeClr>
                </a:solidFill>
              </a:rPr>
              <a:t>Copyright © 2018, Oracle and/or its affiliates.  All Rights Reserved. | Confidential – Oracle Internal</a:t>
            </a:r>
          </a:p>
        </p:txBody>
      </p:sp>
      <p:sp>
        <p:nvSpPr>
          <p:cNvPr id="19" name="Rectangle 18">
            <a:extLst>
              <a:ext uri="{FF2B5EF4-FFF2-40B4-BE49-F238E27FC236}">
                <a16:creationId xmlns="" xmlns:a16="http://schemas.microsoft.com/office/drawing/2014/main" id="{0343EBA8-49C4-44EE-9399-1DE1CBA44BC7}"/>
              </a:ext>
            </a:extLst>
          </p:cNvPr>
          <p:cNvSpPr/>
          <p:nvPr/>
        </p:nvSpPr>
        <p:spPr bwMode="gray">
          <a:xfrm>
            <a:off x="7527852" y="978195"/>
            <a:ext cx="2020409" cy="2413852"/>
          </a:xfrm>
          <a:prstGeom prst="rect">
            <a:avLst/>
          </a:prstGeom>
          <a:solidFill>
            <a:schemeClr val="accent1">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lvl="0" algn="ctr">
              <a:lnSpc>
                <a:spcPct val="90000"/>
              </a:lnSpc>
            </a:pPr>
            <a:r>
              <a:rPr lang="en-US" sz="1400" b="1" dirty="0">
                <a:solidFill>
                  <a:srgbClr val="FFFFFF"/>
                </a:solidFill>
                <a:latin typeface="Segoe Print" panose="02000600000000000000" pitchFamily="2" charset="0"/>
              </a:rPr>
              <a:t>Oracle Cloud Services</a:t>
            </a:r>
          </a:p>
          <a:p>
            <a:pPr lvl="0" algn="ctr">
              <a:lnSpc>
                <a:spcPct val="90000"/>
              </a:lnSpc>
            </a:pPr>
            <a:endParaRPr lang="en-US" sz="1200" b="1" dirty="0">
              <a:solidFill>
                <a:srgbClr val="374A58">
                  <a:lumMod val="50000"/>
                </a:srgbClr>
              </a:solidFill>
              <a:latin typeface="Segoe Print" panose="02000600000000000000" pitchFamily="2" charset="0"/>
            </a:endParaRPr>
          </a:p>
          <a:p>
            <a:pPr marL="171450" lvl="0" indent="-171450">
              <a:lnSpc>
                <a:spcPct val="90000"/>
              </a:lnSpc>
              <a:spcAft>
                <a:spcPts val="600"/>
              </a:spcAft>
              <a:buFont typeface="Arial" panose="020B0604020202020204" pitchFamily="34" charset="0"/>
              <a:buChar char="•"/>
            </a:pPr>
            <a:r>
              <a:rPr lang="en-US" sz="1000" dirty="0">
                <a:solidFill>
                  <a:srgbClr val="FFFFFF"/>
                </a:solidFill>
              </a:rPr>
              <a:t>Mobile CS (MCS)</a:t>
            </a:r>
          </a:p>
          <a:p>
            <a:pPr marL="171450" lvl="0" indent="-171450">
              <a:lnSpc>
                <a:spcPct val="90000"/>
              </a:lnSpc>
              <a:spcAft>
                <a:spcPts val="600"/>
              </a:spcAft>
              <a:buFont typeface="Arial" panose="020B0604020202020204" pitchFamily="34" charset="0"/>
              <a:buChar char="•"/>
            </a:pPr>
            <a:r>
              <a:rPr lang="en-US" sz="1000" dirty="0">
                <a:solidFill>
                  <a:srgbClr val="FFFFFF"/>
                </a:solidFill>
              </a:rPr>
              <a:t>Intelligent Bot CS (IBCS)</a:t>
            </a:r>
          </a:p>
          <a:p>
            <a:pPr marL="171450" lvl="0" indent="-171450">
              <a:lnSpc>
                <a:spcPct val="90000"/>
              </a:lnSpc>
              <a:spcAft>
                <a:spcPts val="600"/>
              </a:spcAft>
              <a:buFont typeface="Arial" panose="020B0604020202020204" pitchFamily="34" charset="0"/>
              <a:buChar char="•"/>
            </a:pPr>
            <a:r>
              <a:rPr lang="en-US" sz="1000" dirty="0">
                <a:solidFill>
                  <a:srgbClr val="FFFFFF"/>
                </a:solidFill>
              </a:rPr>
              <a:t>Integrated CS (ICS)</a:t>
            </a:r>
          </a:p>
          <a:p>
            <a:pPr marL="171450" lvl="0" indent="-171450">
              <a:lnSpc>
                <a:spcPct val="90000"/>
              </a:lnSpc>
              <a:spcAft>
                <a:spcPts val="600"/>
              </a:spcAft>
              <a:buFont typeface="Arial" panose="020B0604020202020204" pitchFamily="34" charset="0"/>
              <a:buChar char="•"/>
            </a:pPr>
            <a:r>
              <a:rPr lang="en-US" sz="1000" dirty="0">
                <a:solidFill>
                  <a:srgbClr val="FFFFFF"/>
                </a:solidFill>
              </a:rPr>
              <a:t>…</a:t>
            </a:r>
          </a:p>
        </p:txBody>
      </p:sp>
    </p:spTree>
    <p:extLst>
      <p:ext uri="{BB962C8B-B14F-4D97-AF65-F5344CB8AC3E}">
        <p14:creationId xmlns:p14="http://schemas.microsoft.com/office/powerpoint/2010/main" val="5126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 xmlns:a16="http://schemas.microsoft.com/office/drawing/2014/main" id="{209AB077-5250-484F-AB4F-EB4326A5605A}"/>
              </a:ext>
            </a:extLst>
          </p:cNvPr>
          <p:cNvSpPr txBox="1">
            <a:spLocks/>
          </p:cNvSpPr>
          <p:nvPr/>
        </p:nvSpPr>
        <p:spPr>
          <a:xfrm>
            <a:off x="5420147" y="-259544"/>
            <a:ext cx="3838576" cy="535531"/>
          </a:xfrm>
          <a:prstGeom prst="rect">
            <a:avLst/>
          </a:prstGeom>
        </p:spPr>
        <p:txBody>
          <a:bodyPr>
            <a:sp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chemeClr val="bg1"/>
              </a:solidFill>
              <a:latin typeface="Segoe UI Light" panose="020B0502040204020203" pitchFamily="34" charset="0"/>
            </a:endParaRPr>
          </a:p>
        </p:txBody>
      </p:sp>
      <p:sp>
        <p:nvSpPr>
          <p:cNvPr id="2" name="Rectangle 1">
            <a:extLst>
              <a:ext uri="{FF2B5EF4-FFF2-40B4-BE49-F238E27FC236}">
                <a16:creationId xmlns="" xmlns:a16="http://schemas.microsoft.com/office/drawing/2014/main" id="{F429B1A9-89EB-4C89-9699-9294B998F920}"/>
              </a:ext>
            </a:extLst>
          </p:cNvPr>
          <p:cNvSpPr/>
          <p:nvPr/>
        </p:nvSpPr>
        <p:spPr bwMode="gray">
          <a:xfrm>
            <a:off x="0" y="10633"/>
            <a:ext cx="12188825" cy="6858000"/>
          </a:xfrm>
          <a:prstGeom prst="rect">
            <a:avLst/>
          </a:prstGeom>
          <a:solidFill>
            <a:schemeClr val="accent4"/>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 name="Rectangle 2">
            <a:extLst>
              <a:ext uri="{FF2B5EF4-FFF2-40B4-BE49-F238E27FC236}">
                <a16:creationId xmlns="" xmlns:a16="http://schemas.microsoft.com/office/drawing/2014/main" id="{944726DE-0CD5-4ECB-88C2-E56A99F23FA4}"/>
              </a:ext>
            </a:extLst>
          </p:cNvPr>
          <p:cNvSpPr/>
          <p:nvPr/>
        </p:nvSpPr>
        <p:spPr bwMode="gray">
          <a:xfrm>
            <a:off x="0" y="0"/>
            <a:ext cx="2200940" cy="6858000"/>
          </a:xfrm>
          <a:prstGeom prst="rect">
            <a:avLst/>
          </a:prstGeom>
          <a:solidFill>
            <a:schemeClr val="tx2">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8" name="Rectangle 7">
            <a:extLst>
              <a:ext uri="{FF2B5EF4-FFF2-40B4-BE49-F238E27FC236}">
                <a16:creationId xmlns="" xmlns:a16="http://schemas.microsoft.com/office/drawing/2014/main" id="{739A8C11-779A-46E0-B4DF-A9CFFA37C408}"/>
              </a:ext>
            </a:extLst>
          </p:cNvPr>
          <p:cNvSpPr/>
          <p:nvPr/>
        </p:nvSpPr>
        <p:spPr bwMode="gray">
          <a:xfrm>
            <a:off x="9987885" y="-2412"/>
            <a:ext cx="2200940" cy="6858000"/>
          </a:xfrm>
          <a:prstGeom prst="rect">
            <a:avLst/>
          </a:prstGeom>
          <a:solidFill>
            <a:schemeClr val="tx2">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1" name="Picture 10" descr="Oracle logo in white on red staging background" title="Oracle red badge logo">
            <a:extLst>
              <a:ext uri="{FF2B5EF4-FFF2-40B4-BE49-F238E27FC236}">
                <a16:creationId xmlns="" xmlns:a16="http://schemas.microsoft.com/office/drawing/2014/main" id="{3D86DEE1-8242-4A74-8FB4-346C13B17D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9877" y="6276340"/>
            <a:ext cx="1625138" cy="594360"/>
          </a:xfrm>
          <a:prstGeom prst="rect">
            <a:avLst/>
          </a:prstGeom>
        </p:spPr>
      </p:pic>
      <p:sp>
        <p:nvSpPr>
          <p:cNvPr id="12" name="Footer Placeholder 1">
            <a:extLst>
              <a:ext uri="{FF2B5EF4-FFF2-40B4-BE49-F238E27FC236}">
                <a16:creationId xmlns="" xmlns:a16="http://schemas.microsoft.com/office/drawing/2014/main" id="{D721F8F9-BAA0-4071-96AE-749D23A331C0}"/>
              </a:ext>
            </a:extLst>
          </p:cNvPr>
          <p:cNvSpPr txBox="1">
            <a:spLocks/>
          </p:cNvSpPr>
          <p:nvPr/>
        </p:nvSpPr>
        <p:spPr>
          <a:xfrm>
            <a:off x="2165016" y="6598425"/>
            <a:ext cx="7822869" cy="2154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bg1">
                    <a:lumMod val="85000"/>
                  </a:schemeClr>
                </a:solidFill>
              </a:rPr>
              <a:t>Copyright © 2018, Oracle and/or its affiliates.  All Rights Reserved. | Confidential – Oracle Internal</a:t>
            </a:r>
          </a:p>
        </p:txBody>
      </p:sp>
      <p:sp>
        <p:nvSpPr>
          <p:cNvPr id="14" name="Rectangle 13">
            <a:extLst>
              <a:ext uri="{FF2B5EF4-FFF2-40B4-BE49-F238E27FC236}">
                <a16:creationId xmlns="" xmlns:a16="http://schemas.microsoft.com/office/drawing/2014/main" id="{84D4B500-B573-45E5-BC77-01C9CB54CD96}"/>
              </a:ext>
            </a:extLst>
          </p:cNvPr>
          <p:cNvSpPr/>
          <p:nvPr/>
        </p:nvSpPr>
        <p:spPr bwMode="gray">
          <a:xfrm>
            <a:off x="-1" y="-12700"/>
            <a:ext cx="12188825" cy="994050"/>
          </a:xfrm>
          <a:prstGeom prst="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Flowchart: Process 4">
            <a:extLst>
              <a:ext uri="{FF2B5EF4-FFF2-40B4-BE49-F238E27FC236}">
                <a16:creationId xmlns="" xmlns:a16="http://schemas.microsoft.com/office/drawing/2014/main" id="{E41D7834-CE84-40F8-B46B-9C3A96146427}"/>
              </a:ext>
            </a:extLst>
          </p:cNvPr>
          <p:cNvSpPr/>
          <p:nvPr/>
        </p:nvSpPr>
        <p:spPr>
          <a:xfrm>
            <a:off x="0" y="-4604"/>
            <a:ext cx="9930806" cy="782444"/>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296" y="10000"/>
                </a:lnTo>
                <a:lnTo>
                  <a:pt x="0" y="10000"/>
                </a:lnTo>
                <a:lnTo>
                  <a:pt x="0" y="0"/>
                </a:lnTo>
                <a:close/>
              </a:path>
            </a:pathLst>
          </a:custGeom>
          <a:solidFill>
            <a:srgbClr val="0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 xmlns:a16="http://schemas.microsoft.com/office/drawing/2014/main" id="{5BA4F2D3-A64C-4933-A8B9-C35D223FB84E}"/>
              </a:ext>
            </a:extLst>
          </p:cNvPr>
          <p:cNvSpPr txBox="1"/>
          <p:nvPr/>
        </p:nvSpPr>
        <p:spPr>
          <a:xfrm>
            <a:off x="933061" y="237456"/>
            <a:ext cx="7353689" cy="387798"/>
          </a:xfrm>
          <a:prstGeom prst="rect">
            <a:avLst/>
          </a:prstGeom>
          <a:noFill/>
        </p:spPr>
        <p:txBody>
          <a:bodyPr wrap="square" lIns="0" tIns="0" rIns="0" bIns="0" rtlCol="0">
            <a:spAutoFit/>
          </a:bodyPr>
          <a:lstStyle/>
          <a:p>
            <a:pPr>
              <a:lnSpc>
                <a:spcPct val="90000"/>
              </a:lnSpc>
            </a:pPr>
            <a:r>
              <a:rPr lang="en-US" sz="2800" dirty="0">
                <a:solidFill>
                  <a:schemeClr val="bg1"/>
                </a:solidFill>
                <a:latin typeface="Segoe UI Light" panose="020B0502040204020203" pitchFamily="34" charset="0"/>
              </a:rPr>
              <a:t>Solution Name</a:t>
            </a:r>
          </a:p>
        </p:txBody>
      </p:sp>
      <p:pic>
        <p:nvPicPr>
          <p:cNvPr id="17" name="Picture 16">
            <a:extLst>
              <a:ext uri="{FF2B5EF4-FFF2-40B4-BE49-F238E27FC236}">
                <a16:creationId xmlns="" xmlns:a16="http://schemas.microsoft.com/office/drawing/2014/main" id="{790EAAD9-D86F-49B9-B434-C6660F3C0D6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32945" y="79242"/>
            <a:ext cx="2645669" cy="719329"/>
          </a:xfrm>
          <a:prstGeom prst="rect">
            <a:avLst/>
          </a:prstGeom>
        </p:spPr>
      </p:pic>
      <p:pic>
        <p:nvPicPr>
          <p:cNvPr id="18" name="Picture 17">
            <a:extLst>
              <a:ext uri="{FF2B5EF4-FFF2-40B4-BE49-F238E27FC236}">
                <a16:creationId xmlns="" xmlns:a16="http://schemas.microsoft.com/office/drawing/2014/main" id="{5B8590EE-997A-40F8-94FA-4825DB5D0CC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76933"/>
          <a:stretch/>
        </p:blipFill>
        <p:spPr>
          <a:xfrm>
            <a:off x="29791" y="-124487"/>
            <a:ext cx="820632" cy="967261"/>
          </a:xfrm>
          <a:prstGeom prst="rect">
            <a:avLst/>
          </a:prstGeom>
        </p:spPr>
      </p:pic>
      <p:sp>
        <p:nvSpPr>
          <p:cNvPr id="19" name="TextBox 18">
            <a:extLst>
              <a:ext uri="{FF2B5EF4-FFF2-40B4-BE49-F238E27FC236}">
                <a16:creationId xmlns="" xmlns:a16="http://schemas.microsoft.com/office/drawing/2014/main" id="{023B1930-0A1D-4C59-B2D7-402B23B1A3CB}"/>
              </a:ext>
            </a:extLst>
          </p:cNvPr>
          <p:cNvSpPr txBox="1"/>
          <p:nvPr/>
        </p:nvSpPr>
        <p:spPr>
          <a:xfrm>
            <a:off x="963995" y="98964"/>
            <a:ext cx="6142250" cy="227755"/>
          </a:xfrm>
          <a:prstGeom prst="rect">
            <a:avLst/>
          </a:prstGeom>
          <a:noFill/>
        </p:spPr>
        <p:txBody>
          <a:bodyPr wrap="square" lIns="0" tIns="0" rIns="0" bIns="0" rtlCol="0">
            <a:spAutoFit/>
          </a:bodyPr>
          <a:lstStyle/>
          <a:p>
            <a:pPr>
              <a:lnSpc>
                <a:spcPct val="90000"/>
              </a:lnSpc>
            </a:pPr>
            <a:r>
              <a:rPr lang="en-US" sz="1600" dirty="0">
                <a:solidFill>
                  <a:schemeClr val="bg2"/>
                </a:solidFill>
                <a:latin typeface="Segoe Print" panose="02000600000000000000" pitchFamily="2" charset="0"/>
              </a:rPr>
              <a:t>Notional Architecture</a:t>
            </a:r>
          </a:p>
        </p:txBody>
      </p:sp>
      <p:sp>
        <p:nvSpPr>
          <p:cNvPr id="20" name="Rectangle 19">
            <a:extLst>
              <a:ext uri="{FF2B5EF4-FFF2-40B4-BE49-F238E27FC236}">
                <a16:creationId xmlns="" xmlns:a16="http://schemas.microsoft.com/office/drawing/2014/main" id="{F6FD6ECD-CEAF-41F7-8750-D2A2AC943B80}"/>
              </a:ext>
            </a:extLst>
          </p:cNvPr>
          <p:cNvSpPr/>
          <p:nvPr/>
        </p:nvSpPr>
        <p:spPr bwMode="gray">
          <a:xfrm rot="19053856">
            <a:off x="-370459" y="251597"/>
            <a:ext cx="1729362" cy="215092"/>
          </a:xfrm>
          <a:prstGeom prst="rect">
            <a:avLst/>
          </a:prstGeom>
          <a:solidFill>
            <a:srgbClr val="00000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Template Slide #4</a:t>
            </a:r>
          </a:p>
        </p:txBody>
      </p:sp>
      <p:sp>
        <p:nvSpPr>
          <p:cNvPr id="21" name="TextBox 20">
            <a:extLst>
              <a:ext uri="{FF2B5EF4-FFF2-40B4-BE49-F238E27FC236}">
                <a16:creationId xmlns="" xmlns:a16="http://schemas.microsoft.com/office/drawing/2014/main" id="{4229E66D-3A73-4B30-9D19-EA2D9ADB4456}"/>
              </a:ext>
            </a:extLst>
          </p:cNvPr>
          <p:cNvSpPr txBox="1"/>
          <p:nvPr/>
        </p:nvSpPr>
        <p:spPr>
          <a:xfrm>
            <a:off x="440107" y="2412467"/>
            <a:ext cx="1286044" cy="581698"/>
          </a:xfrm>
          <a:prstGeom prst="rect">
            <a:avLst/>
          </a:prstGeom>
          <a:noFill/>
        </p:spPr>
        <p:txBody>
          <a:bodyPr wrap="square" lIns="0" tIns="0" rIns="0" bIns="0" rtlCol="0">
            <a:spAutoFit/>
          </a:bodyPr>
          <a:lstStyle/>
          <a:p>
            <a:pPr>
              <a:lnSpc>
                <a:spcPct val="90000"/>
              </a:lnSpc>
            </a:pPr>
            <a:r>
              <a:rPr lang="en-US" sz="1400" dirty="0">
                <a:solidFill>
                  <a:schemeClr val="bg1"/>
                </a:solidFill>
                <a:effectLst>
                  <a:outerShdw blurRad="38100" dist="38100" dir="2700000" algn="tl">
                    <a:srgbClr val="000000">
                      <a:alpha val="43137"/>
                    </a:srgbClr>
                  </a:outerShdw>
                </a:effectLst>
              </a:rPr>
              <a:t>Insert Actors on this side as it makes sense.</a:t>
            </a:r>
          </a:p>
        </p:txBody>
      </p:sp>
      <p:sp>
        <p:nvSpPr>
          <p:cNvPr id="23" name="TextBox 22">
            <a:extLst>
              <a:ext uri="{FF2B5EF4-FFF2-40B4-BE49-F238E27FC236}">
                <a16:creationId xmlns="" xmlns:a16="http://schemas.microsoft.com/office/drawing/2014/main" id="{080E721C-B406-4013-A915-A719C4FEF6E4}"/>
              </a:ext>
            </a:extLst>
          </p:cNvPr>
          <p:cNvSpPr txBox="1"/>
          <p:nvPr/>
        </p:nvSpPr>
        <p:spPr>
          <a:xfrm>
            <a:off x="10410836" y="2407042"/>
            <a:ext cx="1286044" cy="775597"/>
          </a:xfrm>
          <a:prstGeom prst="rect">
            <a:avLst/>
          </a:prstGeom>
          <a:noFill/>
        </p:spPr>
        <p:txBody>
          <a:bodyPr wrap="square" lIns="0" tIns="0" rIns="0" bIns="0" rtlCol="0">
            <a:spAutoFit/>
          </a:bodyPr>
          <a:lstStyle/>
          <a:p>
            <a:pPr>
              <a:lnSpc>
                <a:spcPct val="90000"/>
              </a:lnSpc>
            </a:pPr>
            <a:r>
              <a:rPr lang="en-US" sz="1400" dirty="0">
                <a:solidFill>
                  <a:schemeClr val="bg1"/>
                </a:solidFill>
                <a:effectLst>
                  <a:outerShdw blurRad="38100" dist="38100" dir="2700000" algn="tl">
                    <a:srgbClr val="000000">
                      <a:alpha val="43137"/>
                    </a:srgbClr>
                  </a:outerShdw>
                </a:effectLst>
              </a:rPr>
              <a:t>Insert Backend Systems on this side as it makes sense.</a:t>
            </a:r>
          </a:p>
        </p:txBody>
      </p:sp>
      <p:sp>
        <p:nvSpPr>
          <p:cNvPr id="24" name="TextBox 23">
            <a:extLst>
              <a:ext uri="{FF2B5EF4-FFF2-40B4-BE49-F238E27FC236}">
                <a16:creationId xmlns="" xmlns:a16="http://schemas.microsoft.com/office/drawing/2014/main" id="{86F61522-3836-47F1-BAD0-6275EDB05C2A}"/>
              </a:ext>
            </a:extLst>
          </p:cNvPr>
          <p:cNvSpPr txBox="1"/>
          <p:nvPr/>
        </p:nvSpPr>
        <p:spPr>
          <a:xfrm>
            <a:off x="5185517" y="2421758"/>
            <a:ext cx="2225376" cy="1745093"/>
          </a:xfrm>
          <a:prstGeom prst="rect">
            <a:avLst/>
          </a:prstGeom>
          <a:noFill/>
        </p:spPr>
        <p:txBody>
          <a:bodyPr wrap="square" lIns="0" tIns="0" rIns="0" bIns="0" rtlCol="0">
            <a:spAutoFit/>
          </a:bodyPr>
          <a:lstStyle/>
          <a:p>
            <a:pPr>
              <a:lnSpc>
                <a:spcPct val="90000"/>
              </a:lnSpc>
            </a:pPr>
            <a:r>
              <a:rPr lang="en-US" sz="1400" dirty="0">
                <a:solidFill>
                  <a:schemeClr val="bg1"/>
                </a:solidFill>
                <a:effectLst>
                  <a:outerShdw blurRad="38100" dist="38100" dir="2700000" algn="tl">
                    <a:srgbClr val="000000">
                      <a:alpha val="43137"/>
                    </a:srgbClr>
                  </a:outerShdw>
                </a:effectLst>
              </a:rPr>
              <a:t>Show flow of information &amp; business processes as it interacts with applications and technology components </a:t>
            </a:r>
            <a:br>
              <a:rPr lang="en-US" sz="1400" dirty="0">
                <a:solidFill>
                  <a:schemeClr val="bg1"/>
                </a:solidFill>
                <a:effectLst>
                  <a:outerShdw blurRad="38100" dist="38100" dir="2700000" algn="tl">
                    <a:srgbClr val="000000">
                      <a:alpha val="43137"/>
                    </a:srgbClr>
                  </a:outerShdw>
                </a:effectLst>
              </a:rPr>
            </a:br>
            <a:r>
              <a:rPr lang="en-US" sz="1400" dirty="0">
                <a:solidFill>
                  <a:schemeClr val="bg1"/>
                </a:solidFill>
                <a:effectLst>
                  <a:outerShdw blurRad="38100" dist="38100" dir="2700000" algn="tl">
                    <a:srgbClr val="000000">
                      <a:alpha val="43137"/>
                    </a:srgbClr>
                  </a:outerShdw>
                </a:effectLst>
              </a:rPr>
              <a:t>(e.g. Cloud Services) of the solution.</a:t>
            </a:r>
          </a:p>
          <a:p>
            <a:pPr>
              <a:lnSpc>
                <a:spcPct val="90000"/>
              </a:lnSpc>
            </a:pPr>
            <a:endParaRPr lang="en-US" sz="1400" dirty="0">
              <a:solidFill>
                <a:schemeClr val="bg1"/>
              </a:solidFill>
              <a:effectLst>
                <a:outerShdw blurRad="38100" dist="38100" dir="2700000" algn="tl">
                  <a:srgbClr val="000000">
                    <a:alpha val="43137"/>
                  </a:srgbClr>
                </a:outerShdw>
              </a:effectLst>
            </a:endParaRPr>
          </a:p>
          <a:p>
            <a:pPr>
              <a:lnSpc>
                <a:spcPct val="90000"/>
              </a:lnSpc>
            </a:pPr>
            <a:r>
              <a:rPr lang="en-US" sz="1400" dirty="0">
                <a:solidFill>
                  <a:schemeClr val="bg1"/>
                </a:solidFill>
                <a:effectLst>
                  <a:outerShdw blurRad="38100" dist="38100" dir="2700000" algn="tl">
                    <a:srgbClr val="000000">
                      <a:alpha val="43137"/>
                    </a:srgbClr>
                  </a:outerShdw>
                </a:effectLst>
              </a:rPr>
              <a:t>Draw at a Conceptual or Logical Architectural level.</a:t>
            </a:r>
          </a:p>
        </p:txBody>
      </p:sp>
    </p:spTree>
    <p:extLst>
      <p:ext uri="{BB962C8B-B14F-4D97-AF65-F5344CB8AC3E}">
        <p14:creationId xmlns:p14="http://schemas.microsoft.com/office/powerpoint/2010/main" val="156332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 xmlns:a16="http://schemas.microsoft.com/office/drawing/2014/main" id="{209AB077-5250-484F-AB4F-EB4326A5605A}"/>
              </a:ext>
            </a:extLst>
          </p:cNvPr>
          <p:cNvSpPr txBox="1">
            <a:spLocks/>
          </p:cNvSpPr>
          <p:nvPr/>
        </p:nvSpPr>
        <p:spPr>
          <a:xfrm>
            <a:off x="5420147" y="208304"/>
            <a:ext cx="3838576" cy="535531"/>
          </a:xfrm>
          <a:prstGeom prst="rect">
            <a:avLst/>
          </a:prstGeom>
        </p:spPr>
        <p:txBody>
          <a:bodyPr>
            <a:sp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chemeClr val="bg1"/>
              </a:solidFill>
              <a:latin typeface="Segoe UI Light" panose="020B0502040204020203" pitchFamily="34" charset="0"/>
            </a:endParaRPr>
          </a:p>
        </p:txBody>
      </p:sp>
      <p:sp>
        <p:nvSpPr>
          <p:cNvPr id="2" name="Rectangle 1">
            <a:extLst>
              <a:ext uri="{FF2B5EF4-FFF2-40B4-BE49-F238E27FC236}">
                <a16:creationId xmlns="" xmlns:a16="http://schemas.microsoft.com/office/drawing/2014/main" id="{F429B1A9-89EB-4C89-9699-9294B998F920}"/>
              </a:ext>
            </a:extLst>
          </p:cNvPr>
          <p:cNvSpPr/>
          <p:nvPr/>
        </p:nvSpPr>
        <p:spPr bwMode="gray">
          <a:xfrm>
            <a:off x="0" y="10633"/>
            <a:ext cx="12188825" cy="6858000"/>
          </a:xfrm>
          <a:prstGeom prst="rect">
            <a:avLst/>
          </a:prstGeom>
          <a:solidFill>
            <a:schemeClr val="accent4"/>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 name="Rectangle 2">
            <a:extLst>
              <a:ext uri="{FF2B5EF4-FFF2-40B4-BE49-F238E27FC236}">
                <a16:creationId xmlns="" xmlns:a16="http://schemas.microsoft.com/office/drawing/2014/main" id="{944726DE-0CD5-4ECB-88C2-E56A99F23FA4}"/>
              </a:ext>
            </a:extLst>
          </p:cNvPr>
          <p:cNvSpPr/>
          <p:nvPr/>
        </p:nvSpPr>
        <p:spPr bwMode="gray">
          <a:xfrm>
            <a:off x="0" y="0"/>
            <a:ext cx="2200940" cy="6858000"/>
          </a:xfrm>
          <a:prstGeom prst="rect">
            <a:avLst/>
          </a:prstGeom>
          <a:solidFill>
            <a:schemeClr val="tx2">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8" name="Rectangle 7">
            <a:extLst>
              <a:ext uri="{FF2B5EF4-FFF2-40B4-BE49-F238E27FC236}">
                <a16:creationId xmlns="" xmlns:a16="http://schemas.microsoft.com/office/drawing/2014/main" id="{739A8C11-779A-46E0-B4DF-A9CFFA37C408}"/>
              </a:ext>
            </a:extLst>
          </p:cNvPr>
          <p:cNvSpPr/>
          <p:nvPr/>
        </p:nvSpPr>
        <p:spPr bwMode="gray">
          <a:xfrm>
            <a:off x="9987885" y="-2412"/>
            <a:ext cx="2200940" cy="6858000"/>
          </a:xfrm>
          <a:prstGeom prst="rect">
            <a:avLst/>
          </a:prstGeom>
          <a:solidFill>
            <a:schemeClr val="tx2">
              <a:alpha val="8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11" name="Picture 10" descr="Oracle logo in white on red staging background" title="Oracle red badge logo">
            <a:extLst>
              <a:ext uri="{FF2B5EF4-FFF2-40B4-BE49-F238E27FC236}">
                <a16:creationId xmlns="" xmlns:a16="http://schemas.microsoft.com/office/drawing/2014/main" id="{3D86DEE1-8242-4A74-8FB4-346C13B17DD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9877" y="6276340"/>
            <a:ext cx="1625138" cy="594360"/>
          </a:xfrm>
          <a:prstGeom prst="rect">
            <a:avLst/>
          </a:prstGeom>
        </p:spPr>
      </p:pic>
      <p:sp>
        <p:nvSpPr>
          <p:cNvPr id="12" name="Footer Placeholder 1">
            <a:extLst>
              <a:ext uri="{FF2B5EF4-FFF2-40B4-BE49-F238E27FC236}">
                <a16:creationId xmlns="" xmlns:a16="http://schemas.microsoft.com/office/drawing/2014/main" id="{D721F8F9-BAA0-4071-96AE-749D23A331C0}"/>
              </a:ext>
            </a:extLst>
          </p:cNvPr>
          <p:cNvSpPr txBox="1">
            <a:spLocks/>
          </p:cNvSpPr>
          <p:nvPr/>
        </p:nvSpPr>
        <p:spPr>
          <a:xfrm>
            <a:off x="2165016" y="6598425"/>
            <a:ext cx="7822869" cy="2154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bg1">
                    <a:lumMod val="85000"/>
                  </a:schemeClr>
                </a:solidFill>
              </a:rPr>
              <a:t>Copyright © 2018, Oracle and/or its affiliates.  All Rights Reserved. | Confidential – Oracle Internal</a:t>
            </a:r>
          </a:p>
        </p:txBody>
      </p:sp>
      <p:sp>
        <p:nvSpPr>
          <p:cNvPr id="14" name="Rectangle 13">
            <a:extLst>
              <a:ext uri="{FF2B5EF4-FFF2-40B4-BE49-F238E27FC236}">
                <a16:creationId xmlns="" xmlns:a16="http://schemas.microsoft.com/office/drawing/2014/main" id="{84D4B500-B573-45E5-BC77-01C9CB54CD96}"/>
              </a:ext>
            </a:extLst>
          </p:cNvPr>
          <p:cNvSpPr/>
          <p:nvPr/>
        </p:nvSpPr>
        <p:spPr bwMode="gray">
          <a:xfrm>
            <a:off x="-1" y="-12700"/>
            <a:ext cx="12188825" cy="994050"/>
          </a:xfrm>
          <a:prstGeom prst="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15" name="Flowchart: Process 4">
            <a:extLst>
              <a:ext uri="{FF2B5EF4-FFF2-40B4-BE49-F238E27FC236}">
                <a16:creationId xmlns="" xmlns:a16="http://schemas.microsoft.com/office/drawing/2014/main" id="{E41D7834-CE84-40F8-B46B-9C3A96146427}"/>
              </a:ext>
            </a:extLst>
          </p:cNvPr>
          <p:cNvSpPr/>
          <p:nvPr/>
        </p:nvSpPr>
        <p:spPr>
          <a:xfrm>
            <a:off x="0" y="-4604"/>
            <a:ext cx="9930806" cy="782444"/>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296" y="10000"/>
                </a:lnTo>
                <a:lnTo>
                  <a:pt x="0" y="10000"/>
                </a:lnTo>
                <a:lnTo>
                  <a:pt x="0" y="0"/>
                </a:lnTo>
                <a:close/>
              </a:path>
            </a:pathLst>
          </a:custGeom>
          <a:solidFill>
            <a:srgbClr val="0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 xmlns:a16="http://schemas.microsoft.com/office/drawing/2014/main" id="{5BA4F2D3-A64C-4933-A8B9-C35D223FB84E}"/>
              </a:ext>
            </a:extLst>
          </p:cNvPr>
          <p:cNvSpPr txBox="1"/>
          <p:nvPr/>
        </p:nvSpPr>
        <p:spPr>
          <a:xfrm>
            <a:off x="933061" y="237456"/>
            <a:ext cx="7353689" cy="387798"/>
          </a:xfrm>
          <a:prstGeom prst="rect">
            <a:avLst/>
          </a:prstGeom>
          <a:noFill/>
        </p:spPr>
        <p:txBody>
          <a:bodyPr wrap="square" lIns="0" tIns="0" rIns="0" bIns="0" rtlCol="0">
            <a:spAutoFit/>
          </a:bodyPr>
          <a:lstStyle/>
          <a:p>
            <a:pPr>
              <a:lnSpc>
                <a:spcPct val="90000"/>
              </a:lnSpc>
            </a:pPr>
            <a:r>
              <a:rPr lang="en-US" sz="2800" dirty="0">
                <a:solidFill>
                  <a:schemeClr val="bg1"/>
                </a:solidFill>
                <a:latin typeface="Segoe UI Light" panose="020B0502040204020203" pitchFamily="34" charset="0"/>
              </a:rPr>
              <a:t>Fast Food Ordering Chatbot</a:t>
            </a:r>
          </a:p>
        </p:txBody>
      </p:sp>
      <p:pic>
        <p:nvPicPr>
          <p:cNvPr id="17" name="Picture 16">
            <a:extLst>
              <a:ext uri="{FF2B5EF4-FFF2-40B4-BE49-F238E27FC236}">
                <a16:creationId xmlns="" xmlns:a16="http://schemas.microsoft.com/office/drawing/2014/main" id="{790EAAD9-D86F-49B9-B434-C6660F3C0D6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32945" y="79242"/>
            <a:ext cx="2645669" cy="719329"/>
          </a:xfrm>
          <a:prstGeom prst="rect">
            <a:avLst/>
          </a:prstGeom>
        </p:spPr>
      </p:pic>
      <p:pic>
        <p:nvPicPr>
          <p:cNvPr id="18" name="Picture 17">
            <a:extLst>
              <a:ext uri="{FF2B5EF4-FFF2-40B4-BE49-F238E27FC236}">
                <a16:creationId xmlns="" xmlns:a16="http://schemas.microsoft.com/office/drawing/2014/main" id="{5B8590EE-997A-40F8-94FA-4825DB5D0CC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76933"/>
          <a:stretch/>
        </p:blipFill>
        <p:spPr>
          <a:xfrm>
            <a:off x="29791" y="-124487"/>
            <a:ext cx="820632" cy="967261"/>
          </a:xfrm>
          <a:prstGeom prst="rect">
            <a:avLst/>
          </a:prstGeom>
        </p:spPr>
      </p:pic>
      <p:sp>
        <p:nvSpPr>
          <p:cNvPr id="19" name="TextBox 18">
            <a:extLst>
              <a:ext uri="{FF2B5EF4-FFF2-40B4-BE49-F238E27FC236}">
                <a16:creationId xmlns="" xmlns:a16="http://schemas.microsoft.com/office/drawing/2014/main" id="{023B1930-0A1D-4C59-B2D7-402B23B1A3CB}"/>
              </a:ext>
            </a:extLst>
          </p:cNvPr>
          <p:cNvSpPr txBox="1"/>
          <p:nvPr/>
        </p:nvSpPr>
        <p:spPr>
          <a:xfrm>
            <a:off x="963995" y="98964"/>
            <a:ext cx="6142250" cy="227755"/>
          </a:xfrm>
          <a:prstGeom prst="rect">
            <a:avLst/>
          </a:prstGeom>
          <a:noFill/>
        </p:spPr>
        <p:txBody>
          <a:bodyPr wrap="square" lIns="0" tIns="0" rIns="0" bIns="0" rtlCol="0">
            <a:spAutoFit/>
          </a:bodyPr>
          <a:lstStyle/>
          <a:p>
            <a:pPr>
              <a:lnSpc>
                <a:spcPct val="90000"/>
              </a:lnSpc>
            </a:pPr>
            <a:r>
              <a:rPr lang="en-US" sz="1600" dirty="0">
                <a:solidFill>
                  <a:schemeClr val="bg2"/>
                </a:solidFill>
                <a:latin typeface="Segoe Print" panose="02000600000000000000" pitchFamily="2" charset="0"/>
              </a:rPr>
              <a:t>Notional Architecture</a:t>
            </a:r>
          </a:p>
        </p:txBody>
      </p:sp>
      <p:sp>
        <p:nvSpPr>
          <p:cNvPr id="20" name="Rectangle 19">
            <a:extLst>
              <a:ext uri="{FF2B5EF4-FFF2-40B4-BE49-F238E27FC236}">
                <a16:creationId xmlns="" xmlns:a16="http://schemas.microsoft.com/office/drawing/2014/main" id="{F6FD6ECD-CEAF-41F7-8750-D2A2AC943B80}"/>
              </a:ext>
            </a:extLst>
          </p:cNvPr>
          <p:cNvSpPr/>
          <p:nvPr/>
        </p:nvSpPr>
        <p:spPr bwMode="gray">
          <a:xfrm rot="19053856">
            <a:off x="-424574" y="242829"/>
            <a:ext cx="1729362" cy="215092"/>
          </a:xfrm>
          <a:prstGeom prst="rect">
            <a:avLst/>
          </a:prstGeom>
          <a:solidFill>
            <a:srgbClr val="00000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Example</a:t>
            </a:r>
          </a:p>
        </p:txBody>
      </p:sp>
      <p:sp>
        <p:nvSpPr>
          <p:cNvPr id="21" name="TextBox 20">
            <a:extLst>
              <a:ext uri="{FF2B5EF4-FFF2-40B4-BE49-F238E27FC236}">
                <a16:creationId xmlns="" xmlns:a16="http://schemas.microsoft.com/office/drawing/2014/main" id="{431D4463-BFE0-4B94-9890-FD725AFE28F7}"/>
              </a:ext>
            </a:extLst>
          </p:cNvPr>
          <p:cNvSpPr txBox="1"/>
          <p:nvPr/>
        </p:nvSpPr>
        <p:spPr>
          <a:xfrm>
            <a:off x="506234" y="2470698"/>
            <a:ext cx="997069" cy="400110"/>
          </a:xfrm>
          <a:prstGeom prst="rect">
            <a:avLst/>
          </a:prstGeom>
          <a:noFill/>
        </p:spPr>
        <p:txBody>
          <a:bodyPr wrap="none" lIns="0" tIns="0" rIns="0" bIns="0" rtlCol="0">
            <a:spAutoFit/>
          </a:bodyPr>
          <a:lstStyle/>
          <a:p>
            <a:pPr algn="ctr"/>
            <a:r>
              <a:rPr lang="en-US" sz="1400" b="1" kern="0" dirty="0">
                <a:solidFill>
                  <a:srgbClr val="FFFFFF"/>
                </a:solidFill>
                <a:ea typeface="Calibri"/>
                <a:cs typeface="MV Boli" pitchFamily="2" charset="0"/>
                <a:sym typeface="Calibri"/>
              </a:rPr>
              <a:t>Simone</a:t>
            </a:r>
          </a:p>
          <a:p>
            <a:pPr algn="ctr"/>
            <a:r>
              <a:rPr lang="en-US" sz="1200" i="1" kern="0" dirty="0">
                <a:solidFill>
                  <a:srgbClr val="FFFFFF"/>
                </a:solidFill>
                <a:ea typeface="Calibri"/>
                <a:cs typeface="MV Boli" pitchFamily="2" charset="0"/>
                <a:sym typeface="Calibri"/>
              </a:rPr>
              <a:t>Fast Food Guest</a:t>
            </a:r>
            <a:endParaRPr lang="en-US" sz="1200" i="1" kern="0" dirty="0">
              <a:solidFill>
                <a:srgbClr val="FFFFFF"/>
              </a:solidFill>
              <a:cs typeface="MV Boli" pitchFamily="2" charset="0"/>
              <a:sym typeface="Calibri"/>
            </a:endParaRPr>
          </a:p>
        </p:txBody>
      </p:sp>
      <p:sp>
        <p:nvSpPr>
          <p:cNvPr id="23" name="Rectangle 22">
            <a:extLst>
              <a:ext uri="{FF2B5EF4-FFF2-40B4-BE49-F238E27FC236}">
                <a16:creationId xmlns="" xmlns:a16="http://schemas.microsoft.com/office/drawing/2014/main" id="{AA036A7C-AB8D-44CB-ACE6-95F0F6612D3F}"/>
              </a:ext>
            </a:extLst>
          </p:cNvPr>
          <p:cNvSpPr/>
          <p:nvPr/>
        </p:nvSpPr>
        <p:spPr>
          <a:xfrm>
            <a:off x="4535575" y="3744225"/>
            <a:ext cx="1234633" cy="276999"/>
          </a:xfrm>
          <a:prstGeom prst="rect">
            <a:avLst/>
          </a:prstGeom>
        </p:spPr>
        <p:txBody>
          <a:bodyPr wrap="none">
            <a:spAutoFit/>
          </a:bodyPr>
          <a:lstStyle/>
          <a:p>
            <a:pPr algn="ctr"/>
            <a:r>
              <a:rPr lang="en-US" sz="1200" b="1" kern="0" dirty="0">
                <a:solidFill>
                  <a:srgbClr val="FFFFFF"/>
                </a:solidFill>
                <a:ea typeface="Calibri"/>
                <a:cs typeface="MV Boli" pitchFamily="2" charset="0"/>
                <a:sym typeface="Calibri"/>
              </a:rPr>
              <a:t>Mobile Platform</a:t>
            </a:r>
          </a:p>
        </p:txBody>
      </p:sp>
      <p:sp>
        <p:nvSpPr>
          <p:cNvPr id="24" name="Rectangle 23">
            <a:extLst>
              <a:ext uri="{FF2B5EF4-FFF2-40B4-BE49-F238E27FC236}">
                <a16:creationId xmlns="" xmlns:a16="http://schemas.microsoft.com/office/drawing/2014/main" id="{B9DC51D7-8BE9-4AD1-8817-554D14157ECA}"/>
              </a:ext>
            </a:extLst>
          </p:cNvPr>
          <p:cNvSpPr/>
          <p:nvPr/>
        </p:nvSpPr>
        <p:spPr>
          <a:xfrm>
            <a:off x="3847981" y="2916030"/>
            <a:ext cx="1031051" cy="230832"/>
          </a:xfrm>
          <a:prstGeom prst="rect">
            <a:avLst/>
          </a:prstGeom>
          <a:noFill/>
        </p:spPr>
        <p:txBody>
          <a:bodyPr wrap="square">
            <a:spAutoFit/>
          </a:bodyPr>
          <a:lstStyle/>
          <a:p>
            <a:pPr algn="ctr" defTabSz="1217082">
              <a:lnSpc>
                <a:spcPct val="90000"/>
              </a:lnSpc>
            </a:pPr>
            <a:r>
              <a:rPr lang="en-US" sz="1000" b="1" dirty="0">
                <a:solidFill>
                  <a:srgbClr val="FFFFFF"/>
                </a:solidFill>
                <a:effectLst>
                  <a:outerShdw blurRad="50800" dist="38100" dir="2700000" algn="tl" rotWithShape="0">
                    <a:prstClr val="black">
                      <a:alpha val="40000"/>
                    </a:prstClr>
                  </a:outerShdw>
                </a:effectLst>
              </a:rPr>
              <a:t>Chatbot Started</a:t>
            </a:r>
          </a:p>
        </p:txBody>
      </p:sp>
      <p:cxnSp>
        <p:nvCxnSpPr>
          <p:cNvPr id="25" name="Straight Arrow Connector 24">
            <a:extLst>
              <a:ext uri="{FF2B5EF4-FFF2-40B4-BE49-F238E27FC236}">
                <a16:creationId xmlns="" xmlns:a16="http://schemas.microsoft.com/office/drawing/2014/main" id="{AAD51FFE-27E3-4008-BD87-2521F40DD89B}"/>
              </a:ext>
            </a:extLst>
          </p:cNvPr>
          <p:cNvCxnSpPr>
            <a:cxnSpLocks/>
          </p:cNvCxnSpPr>
          <p:nvPr/>
        </p:nvCxnSpPr>
        <p:spPr>
          <a:xfrm>
            <a:off x="3549649" y="3285035"/>
            <a:ext cx="1078355" cy="7080"/>
          </a:xfrm>
          <a:prstGeom prst="straightConnector1">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 xmlns:a16="http://schemas.microsoft.com/office/drawing/2014/main" id="{8FFB8828-C356-4CCA-A595-01FEE31DE728}"/>
              </a:ext>
            </a:extLst>
          </p:cNvPr>
          <p:cNvSpPr/>
          <p:nvPr/>
        </p:nvSpPr>
        <p:spPr>
          <a:xfrm>
            <a:off x="5465516" y="1089855"/>
            <a:ext cx="615874" cy="424732"/>
          </a:xfrm>
          <a:prstGeom prst="rect">
            <a:avLst/>
          </a:prstGeom>
        </p:spPr>
        <p:txBody>
          <a:bodyPr wrap="none">
            <a:spAutoFit/>
          </a:bodyPr>
          <a:lstStyle/>
          <a:p>
            <a:pPr algn="ctr" defTabSz="1217082">
              <a:lnSpc>
                <a:spcPct val="90000"/>
              </a:lnSpc>
            </a:pPr>
            <a:r>
              <a:rPr lang="en-US" sz="1200" b="1" dirty="0">
                <a:solidFill>
                  <a:srgbClr val="FFFFFF"/>
                </a:solidFill>
                <a:effectLst>
                  <a:outerShdw blurRad="50800" dist="38100" dir="2700000" algn="tl" rotWithShape="0">
                    <a:prstClr val="black">
                      <a:alpha val="40000"/>
                    </a:prstClr>
                  </a:outerShdw>
                </a:effectLst>
              </a:rPr>
              <a:t>NLP</a:t>
            </a:r>
          </a:p>
          <a:p>
            <a:pPr algn="ctr" defTabSz="1217082">
              <a:lnSpc>
                <a:spcPct val="90000"/>
              </a:lnSpc>
            </a:pPr>
            <a:r>
              <a:rPr lang="en-US" sz="1200" b="1" dirty="0">
                <a:solidFill>
                  <a:srgbClr val="FFFFFF"/>
                </a:solidFill>
                <a:effectLst>
                  <a:outerShdw blurRad="50800" dist="38100" dir="2700000" algn="tl" rotWithShape="0">
                    <a:prstClr val="black">
                      <a:alpha val="40000"/>
                    </a:prstClr>
                  </a:outerShdw>
                </a:effectLst>
              </a:rPr>
              <a:t>Engine</a:t>
            </a:r>
            <a:endParaRPr lang="en-US" b="1" dirty="0">
              <a:solidFill>
                <a:srgbClr val="FFFFFF"/>
              </a:solidFill>
              <a:effectLst>
                <a:outerShdw blurRad="50800" dist="38100" dir="2700000" algn="tl" rotWithShape="0">
                  <a:prstClr val="black">
                    <a:alpha val="40000"/>
                  </a:prstClr>
                </a:outerShdw>
              </a:effectLst>
            </a:endParaRPr>
          </a:p>
        </p:txBody>
      </p:sp>
      <p:sp>
        <p:nvSpPr>
          <p:cNvPr id="27" name="Rectangle 26">
            <a:extLst>
              <a:ext uri="{FF2B5EF4-FFF2-40B4-BE49-F238E27FC236}">
                <a16:creationId xmlns="" xmlns:a16="http://schemas.microsoft.com/office/drawing/2014/main" id="{EC9CF794-C796-4B88-A84D-BB0157C69417}"/>
              </a:ext>
            </a:extLst>
          </p:cNvPr>
          <p:cNvSpPr/>
          <p:nvPr/>
        </p:nvSpPr>
        <p:spPr>
          <a:xfrm>
            <a:off x="6113846" y="1089855"/>
            <a:ext cx="1358547" cy="424732"/>
          </a:xfrm>
          <a:prstGeom prst="rect">
            <a:avLst/>
          </a:prstGeom>
        </p:spPr>
        <p:txBody>
          <a:bodyPr wrap="square">
            <a:spAutoFit/>
          </a:bodyPr>
          <a:lstStyle/>
          <a:p>
            <a:pPr algn="ctr" defTabSz="1217082">
              <a:lnSpc>
                <a:spcPct val="90000"/>
              </a:lnSpc>
            </a:pPr>
            <a:r>
              <a:rPr lang="en-US" sz="1200" b="1" dirty="0">
                <a:solidFill>
                  <a:srgbClr val="FFFFFF"/>
                </a:solidFill>
                <a:effectLst>
                  <a:outerShdw blurRad="50800" dist="38100" dir="2700000" algn="tl" rotWithShape="0">
                    <a:prstClr val="black">
                      <a:alpha val="40000"/>
                    </a:prstClr>
                  </a:outerShdw>
                </a:effectLst>
                <a:sym typeface="Calibri"/>
              </a:rPr>
              <a:t>Cognitive Audio &amp; Speech Engine</a:t>
            </a:r>
          </a:p>
        </p:txBody>
      </p:sp>
      <p:pic>
        <p:nvPicPr>
          <p:cNvPr id="28" name="Picture 5">
            <a:extLst>
              <a:ext uri="{FF2B5EF4-FFF2-40B4-BE49-F238E27FC236}">
                <a16:creationId xmlns="" xmlns:a16="http://schemas.microsoft.com/office/drawing/2014/main" id="{4BF8CB7C-E867-4722-A5E6-08C53B598CE6}"/>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583001" y="1512019"/>
            <a:ext cx="385000" cy="525957"/>
          </a:xfrm>
          <a:prstGeom prst="rect">
            <a:avLst/>
          </a:prstGeom>
          <a:noFill/>
          <a:ln w="9525">
            <a:noFill/>
            <a:miter lim="800000"/>
            <a:headEnd/>
            <a:tailEnd/>
          </a:ln>
          <a:effectLst/>
        </p:spPr>
      </p:pic>
      <p:pic>
        <p:nvPicPr>
          <p:cNvPr id="29" name="Picture 28">
            <a:extLst>
              <a:ext uri="{FF2B5EF4-FFF2-40B4-BE49-F238E27FC236}">
                <a16:creationId xmlns="" xmlns:a16="http://schemas.microsoft.com/office/drawing/2014/main" id="{71724120-0F61-4C0F-B17E-99FCBDE287C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396746" y="1512019"/>
            <a:ext cx="764568" cy="764568"/>
          </a:xfrm>
          <a:prstGeom prst="rect">
            <a:avLst/>
          </a:prstGeom>
        </p:spPr>
      </p:pic>
      <p:pic>
        <p:nvPicPr>
          <p:cNvPr id="30" name="Picture 29">
            <a:extLst>
              <a:ext uri="{FF2B5EF4-FFF2-40B4-BE49-F238E27FC236}">
                <a16:creationId xmlns="" xmlns:a16="http://schemas.microsoft.com/office/drawing/2014/main" id="{A630E317-A8EC-449A-A66C-0E1143B4A66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574666" y="1484263"/>
            <a:ext cx="658861" cy="658861"/>
          </a:xfrm>
          <a:prstGeom prst="rect">
            <a:avLst/>
          </a:prstGeom>
        </p:spPr>
      </p:pic>
      <p:pic>
        <p:nvPicPr>
          <p:cNvPr id="31" name="Picture 30">
            <a:extLst>
              <a:ext uri="{FF2B5EF4-FFF2-40B4-BE49-F238E27FC236}">
                <a16:creationId xmlns="" xmlns:a16="http://schemas.microsoft.com/office/drawing/2014/main" id="{7B8C887A-E954-4795-96C5-AE514E336C4A}"/>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809012" y="2937872"/>
            <a:ext cx="685800" cy="685800"/>
          </a:xfrm>
          <a:prstGeom prst="rect">
            <a:avLst/>
          </a:prstGeom>
        </p:spPr>
      </p:pic>
      <p:pic>
        <p:nvPicPr>
          <p:cNvPr id="32" name="Picture 31">
            <a:extLst>
              <a:ext uri="{FF2B5EF4-FFF2-40B4-BE49-F238E27FC236}">
                <a16:creationId xmlns="" xmlns:a16="http://schemas.microsoft.com/office/drawing/2014/main" id="{D57653DA-26FD-4983-8EDC-E6D00C3D2881}"/>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flipH="1">
            <a:off x="263074" y="1174813"/>
            <a:ext cx="1518843" cy="1273335"/>
          </a:xfrm>
          <a:prstGeom prst="roundRect">
            <a:avLst/>
          </a:prstGeom>
          <a:ln>
            <a:solidFill>
              <a:schemeClr val="tx1">
                <a:lumMod val="50000"/>
              </a:schemeClr>
            </a:solidFill>
          </a:ln>
        </p:spPr>
      </p:pic>
      <p:grpSp>
        <p:nvGrpSpPr>
          <p:cNvPr id="33" name="Group 32">
            <a:extLst>
              <a:ext uri="{FF2B5EF4-FFF2-40B4-BE49-F238E27FC236}">
                <a16:creationId xmlns="" xmlns:a16="http://schemas.microsoft.com/office/drawing/2014/main" id="{F44A6FF6-E936-44E5-BE99-3D2AE0A728AB}"/>
              </a:ext>
            </a:extLst>
          </p:cNvPr>
          <p:cNvGrpSpPr/>
          <p:nvPr/>
        </p:nvGrpSpPr>
        <p:grpSpPr>
          <a:xfrm>
            <a:off x="2836925" y="2729131"/>
            <a:ext cx="723837" cy="1125969"/>
            <a:chOff x="2836925" y="2598551"/>
            <a:chExt cx="723837" cy="1125969"/>
          </a:xfrm>
        </p:grpSpPr>
        <p:grpSp>
          <p:nvGrpSpPr>
            <p:cNvPr id="34" name="Group 33">
              <a:extLst>
                <a:ext uri="{FF2B5EF4-FFF2-40B4-BE49-F238E27FC236}">
                  <a16:creationId xmlns="" xmlns:a16="http://schemas.microsoft.com/office/drawing/2014/main" id="{2E2467C4-DE50-421F-B8B9-AFED4C8B19DF}"/>
                </a:ext>
              </a:extLst>
            </p:cNvPr>
            <p:cNvGrpSpPr/>
            <p:nvPr/>
          </p:nvGrpSpPr>
          <p:grpSpPr>
            <a:xfrm>
              <a:off x="2994338" y="2753004"/>
              <a:ext cx="461601" cy="828395"/>
              <a:chOff x="2994338" y="2753004"/>
              <a:chExt cx="461601" cy="828395"/>
            </a:xfrm>
          </p:grpSpPr>
          <p:sp>
            <p:nvSpPr>
              <p:cNvPr id="36" name="Rectangle 35">
                <a:extLst>
                  <a:ext uri="{FF2B5EF4-FFF2-40B4-BE49-F238E27FC236}">
                    <a16:creationId xmlns="" xmlns:a16="http://schemas.microsoft.com/office/drawing/2014/main" id="{0450CA0B-B549-4E08-9311-EE4B20613A00}"/>
                  </a:ext>
                </a:extLst>
              </p:cNvPr>
              <p:cNvSpPr/>
              <p:nvPr/>
            </p:nvSpPr>
            <p:spPr>
              <a:xfrm>
                <a:off x="2994338" y="2753004"/>
                <a:ext cx="461601" cy="828395"/>
              </a:xfrm>
              <a:prstGeom prst="rect">
                <a:avLst/>
              </a:prstGeom>
              <a:solidFill>
                <a:schemeClr val="tx1">
                  <a:lumMod val="50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pic>
            <p:nvPicPr>
              <p:cNvPr id="37" name="Picture 26" descr="mage result for facebook messenger">
                <a:extLst>
                  <a:ext uri="{FF2B5EF4-FFF2-40B4-BE49-F238E27FC236}">
                    <a16:creationId xmlns="" xmlns:a16="http://schemas.microsoft.com/office/drawing/2014/main" id="{319BCFC9-B883-4F5F-B16F-87CDC57EE901}"/>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994338" y="2975715"/>
                <a:ext cx="461601" cy="259585"/>
              </a:xfrm>
              <a:prstGeom prst="rect">
                <a:avLst/>
              </a:prstGeom>
              <a:noFill/>
              <a:extLst>
                <a:ext uri="{909E8E84-426E-40DD-AFC4-6F175D3DCCD1}">
                  <a14:hiddenFill xmlns:a14="http://schemas.microsoft.com/office/drawing/2010/main">
                    <a:solidFill>
                      <a:srgbClr val="FFFFFF"/>
                    </a:solidFill>
                  </a14:hiddenFill>
                </a:ext>
              </a:extLst>
            </p:spPr>
          </p:pic>
        </p:grpSp>
        <p:pic>
          <p:nvPicPr>
            <p:cNvPr id="35" name="Picture 2" descr="C:\temp\icons\ic-MobilePhone-wht.png">
              <a:extLst>
                <a:ext uri="{FF2B5EF4-FFF2-40B4-BE49-F238E27FC236}">
                  <a16:creationId xmlns="" xmlns:a16="http://schemas.microsoft.com/office/drawing/2014/main" id="{B0EDB003-1997-4D06-B89E-9F828FD33D02}"/>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2836925" y="2598551"/>
              <a:ext cx="723837" cy="1125969"/>
            </a:xfrm>
            <a:prstGeom prst="rect">
              <a:avLst/>
            </a:prstGeom>
            <a:noFill/>
          </p:spPr>
        </p:pic>
      </p:grpSp>
      <p:sp>
        <p:nvSpPr>
          <p:cNvPr id="38" name="Rectangle 37">
            <a:extLst>
              <a:ext uri="{FF2B5EF4-FFF2-40B4-BE49-F238E27FC236}">
                <a16:creationId xmlns="" xmlns:a16="http://schemas.microsoft.com/office/drawing/2014/main" id="{AC71889A-2FA5-412D-91EB-BD0132FAE3F5}"/>
              </a:ext>
            </a:extLst>
          </p:cNvPr>
          <p:cNvSpPr/>
          <p:nvPr/>
        </p:nvSpPr>
        <p:spPr>
          <a:xfrm>
            <a:off x="4271993" y="1089855"/>
            <a:ext cx="940282" cy="424732"/>
          </a:xfrm>
          <a:prstGeom prst="rect">
            <a:avLst/>
          </a:prstGeom>
        </p:spPr>
        <p:txBody>
          <a:bodyPr wrap="square">
            <a:spAutoFit/>
          </a:bodyPr>
          <a:lstStyle/>
          <a:p>
            <a:pPr algn="ctr" defTabSz="1217082">
              <a:lnSpc>
                <a:spcPct val="90000"/>
              </a:lnSpc>
            </a:pPr>
            <a:r>
              <a:rPr lang="en-US" sz="1200" b="1" dirty="0">
                <a:solidFill>
                  <a:srgbClr val="FFFFFF"/>
                </a:solidFill>
                <a:effectLst>
                  <a:outerShdw blurRad="50800" dist="38100" dir="2700000" algn="tl" rotWithShape="0">
                    <a:prstClr val="black">
                      <a:alpha val="40000"/>
                    </a:prstClr>
                  </a:outerShdw>
                </a:effectLst>
              </a:rPr>
              <a:t>AI/Machine</a:t>
            </a:r>
          </a:p>
          <a:p>
            <a:pPr algn="ctr" defTabSz="1217082">
              <a:lnSpc>
                <a:spcPct val="90000"/>
              </a:lnSpc>
            </a:pPr>
            <a:r>
              <a:rPr lang="en-US" sz="1200" b="1" dirty="0">
                <a:solidFill>
                  <a:srgbClr val="FFFFFF"/>
                </a:solidFill>
                <a:effectLst>
                  <a:outerShdw blurRad="50800" dist="38100" dir="2700000" algn="tl" rotWithShape="0">
                    <a:prstClr val="black">
                      <a:alpha val="40000"/>
                    </a:prstClr>
                  </a:outerShdw>
                </a:effectLst>
              </a:rPr>
              <a:t>Learning</a:t>
            </a:r>
          </a:p>
        </p:txBody>
      </p:sp>
      <p:grpSp>
        <p:nvGrpSpPr>
          <p:cNvPr id="39" name="Group 38">
            <a:extLst>
              <a:ext uri="{FF2B5EF4-FFF2-40B4-BE49-F238E27FC236}">
                <a16:creationId xmlns="" xmlns:a16="http://schemas.microsoft.com/office/drawing/2014/main" id="{A6D48FA3-1A94-4737-A338-BCCF4F1E6D80}"/>
              </a:ext>
            </a:extLst>
          </p:cNvPr>
          <p:cNvGrpSpPr/>
          <p:nvPr/>
        </p:nvGrpSpPr>
        <p:grpSpPr>
          <a:xfrm>
            <a:off x="4791329" y="2126593"/>
            <a:ext cx="1964248" cy="789437"/>
            <a:chOff x="4803105" y="1893343"/>
            <a:chExt cx="1964248" cy="789437"/>
          </a:xfrm>
        </p:grpSpPr>
        <p:grpSp>
          <p:nvGrpSpPr>
            <p:cNvPr id="40" name="Group 39">
              <a:extLst>
                <a:ext uri="{FF2B5EF4-FFF2-40B4-BE49-F238E27FC236}">
                  <a16:creationId xmlns="" xmlns:a16="http://schemas.microsoft.com/office/drawing/2014/main" id="{35D7A4D8-4031-475F-A580-ADB46A777BE6}"/>
                </a:ext>
              </a:extLst>
            </p:cNvPr>
            <p:cNvGrpSpPr/>
            <p:nvPr/>
          </p:nvGrpSpPr>
          <p:grpSpPr>
            <a:xfrm>
              <a:off x="4803105" y="1893343"/>
              <a:ext cx="1964248" cy="341857"/>
              <a:chOff x="4803105" y="1893343"/>
              <a:chExt cx="1964248" cy="341857"/>
            </a:xfrm>
          </p:grpSpPr>
          <p:cxnSp>
            <p:nvCxnSpPr>
              <p:cNvPr id="42" name="Straight Connector 41">
                <a:extLst>
                  <a:ext uri="{FF2B5EF4-FFF2-40B4-BE49-F238E27FC236}">
                    <a16:creationId xmlns="" xmlns:a16="http://schemas.microsoft.com/office/drawing/2014/main" id="{8A5BB2B9-67FB-4A5E-92D7-1306EE4930FF}"/>
                  </a:ext>
                </a:extLst>
              </p:cNvPr>
              <p:cNvCxnSpPr>
                <a:cxnSpLocks/>
              </p:cNvCxnSpPr>
              <p:nvPr/>
            </p:nvCxnSpPr>
            <p:spPr>
              <a:xfrm flipH="1">
                <a:off x="4803105" y="2235200"/>
                <a:ext cx="1964248"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2AF88A40-E504-4FAC-BCC3-A05438A34AA6}"/>
                  </a:ext>
                </a:extLst>
              </p:cNvPr>
              <p:cNvCxnSpPr>
                <a:cxnSpLocks/>
              </p:cNvCxnSpPr>
              <p:nvPr/>
            </p:nvCxnSpPr>
            <p:spPr>
              <a:xfrm>
                <a:off x="4803105" y="1893343"/>
                <a:ext cx="0" cy="341857"/>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 xmlns:a16="http://schemas.microsoft.com/office/drawing/2014/main" id="{05B0E644-4F20-4546-A7D3-983962C55859}"/>
                  </a:ext>
                </a:extLst>
              </p:cNvPr>
              <p:cNvCxnSpPr>
                <a:cxnSpLocks/>
              </p:cNvCxnSpPr>
              <p:nvPr/>
            </p:nvCxnSpPr>
            <p:spPr>
              <a:xfrm>
                <a:off x="5785229" y="1893343"/>
                <a:ext cx="0" cy="341857"/>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 xmlns:a16="http://schemas.microsoft.com/office/drawing/2014/main" id="{E25F7F3A-D987-4315-AF38-6D85DBEC892E}"/>
                  </a:ext>
                </a:extLst>
              </p:cNvPr>
              <p:cNvCxnSpPr>
                <a:cxnSpLocks/>
              </p:cNvCxnSpPr>
              <p:nvPr/>
            </p:nvCxnSpPr>
            <p:spPr>
              <a:xfrm>
                <a:off x="6767353" y="1893343"/>
                <a:ext cx="0" cy="341857"/>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41" name="Straight Connector 40">
              <a:extLst>
                <a:ext uri="{FF2B5EF4-FFF2-40B4-BE49-F238E27FC236}">
                  <a16:creationId xmlns="" xmlns:a16="http://schemas.microsoft.com/office/drawing/2014/main" id="{C041A4F1-A171-41FB-B705-8A85400718F0}"/>
                </a:ext>
              </a:extLst>
            </p:cNvPr>
            <p:cNvCxnSpPr>
              <a:cxnSpLocks/>
            </p:cNvCxnSpPr>
            <p:nvPr/>
          </p:nvCxnSpPr>
          <p:spPr>
            <a:xfrm>
              <a:off x="5000130" y="2248244"/>
              <a:ext cx="0" cy="434536"/>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 xmlns:a16="http://schemas.microsoft.com/office/drawing/2014/main" id="{B9EB67F5-7A93-4793-A9AE-3547A611B708}"/>
              </a:ext>
            </a:extLst>
          </p:cNvPr>
          <p:cNvSpPr/>
          <p:nvPr/>
        </p:nvSpPr>
        <p:spPr>
          <a:xfrm>
            <a:off x="4951412" y="2740487"/>
            <a:ext cx="1143000" cy="230832"/>
          </a:xfrm>
          <a:prstGeom prst="rect">
            <a:avLst/>
          </a:prstGeom>
          <a:noFill/>
        </p:spPr>
        <p:txBody>
          <a:bodyPr wrap="square">
            <a:spAutoFit/>
          </a:bodyPr>
          <a:lstStyle/>
          <a:p>
            <a:pPr algn="ctr" defTabSz="1217082">
              <a:lnSpc>
                <a:spcPct val="90000"/>
              </a:lnSpc>
            </a:pPr>
            <a:r>
              <a:rPr lang="en-US" sz="1000" b="1" dirty="0">
                <a:solidFill>
                  <a:srgbClr val="FFFFFF"/>
                </a:solidFill>
                <a:effectLst>
                  <a:outerShdw blurRad="50800" dist="38100" dir="2700000" algn="tl" rotWithShape="0">
                    <a:prstClr val="black">
                      <a:alpha val="40000"/>
                    </a:prstClr>
                  </a:outerShdw>
                </a:effectLst>
              </a:rPr>
              <a:t>Order Placed</a:t>
            </a:r>
          </a:p>
        </p:txBody>
      </p:sp>
      <p:cxnSp>
        <p:nvCxnSpPr>
          <p:cNvPr id="47" name="Straight Connector 46">
            <a:extLst>
              <a:ext uri="{FF2B5EF4-FFF2-40B4-BE49-F238E27FC236}">
                <a16:creationId xmlns="" xmlns:a16="http://schemas.microsoft.com/office/drawing/2014/main" id="{42F2B466-7307-4EAB-8C86-54363DE8198F}"/>
              </a:ext>
            </a:extLst>
          </p:cNvPr>
          <p:cNvCxnSpPr>
            <a:cxnSpLocks/>
          </p:cNvCxnSpPr>
          <p:nvPr/>
        </p:nvCxnSpPr>
        <p:spPr>
          <a:xfrm flipH="1">
            <a:off x="5494812" y="3297781"/>
            <a:ext cx="457200" cy="0"/>
          </a:xfrm>
          <a:prstGeom prst="line">
            <a:avLst/>
          </a:prstGeom>
          <a:ln w="15875">
            <a:solidFill>
              <a:schemeClr val="bg1"/>
            </a:solidFill>
            <a:miter lim="8000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8" name="Group 84">
            <a:extLst>
              <a:ext uri="{FF2B5EF4-FFF2-40B4-BE49-F238E27FC236}">
                <a16:creationId xmlns="" xmlns:a16="http://schemas.microsoft.com/office/drawing/2014/main" id="{88F2EF8A-2B46-4B1E-BEF2-D3BECD3274C1}"/>
              </a:ext>
            </a:extLst>
          </p:cNvPr>
          <p:cNvGrpSpPr/>
          <p:nvPr/>
        </p:nvGrpSpPr>
        <p:grpSpPr>
          <a:xfrm>
            <a:off x="5777190" y="2784749"/>
            <a:ext cx="990600" cy="1135699"/>
            <a:chOff x="9066212" y="2209800"/>
            <a:chExt cx="990600" cy="1135699"/>
          </a:xfrm>
        </p:grpSpPr>
        <p:pic>
          <p:nvPicPr>
            <p:cNvPr id="49" name="Picture 48" descr="integration_w_72.png">
              <a:extLst>
                <a:ext uri="{FF2B5EF4-FFF2-40B4-BE49-F238E27FC236}">
                  <a16:creationId xmlns="" xmlns:a16="http://schemas.microsoft.com/office/drawing/2014/main" id="{ADEFD24B-D9B4-43D3-8241-7637E13AB6DA}"/>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218612" y="2209800"/>
              <a:ext cx="685800" cy="685800"/>
            </a:xfrm>
            <a:prstGeom prst="rect">
              <a:avLst/>
            </a:prstGeom>
          </p:spPr>
        </p:pic>
        <p:sp>
          <p:nvSpPr>
            <p:cNvPr id="50" name="TextBox 49">
              <a:extLst>
                <a:ext uri="{FF2B5EF4-FFF2-40B4-BE49-F238E27FC236}">
                  <a16:creationId xmlns="" xmlns:a16="http://schemas.microsoft.com/office/drawing/2014/main" id="{5C337667-42A9-490E-9AA2-2C0FEB7F0EF9}"/>
                </a:ext>
              </a:extLst>
            </p:cNvPr>
            <p:cNvSpPr txBox="1"/>
            <p:nvPr/>
          </p:nvSpPr>
          <p:spPr>
            <a:xfrm>
              <a:off x="9066212" y="2964499"/>
              <a:ext cx="990600" cy="381000"/>
            </a:xfrm>
            <a:prstGeom prst="rect">
              <a:avLst/>
            </a:prstGeom>
            <a:noFill/>
          </p:spPr>
          <p:txBody>
            <a:bodyPr wrap="none" lIns="0" tIns="0" rIns="0" bIns="0" rtlCol="0">
              <a:noAutofit/>
            </a:bodyPr>
            <a:lstStyle/>
            <a:p>
              <a:pPr algn="ctr">
                <a:lnSpc>
                  <a:spcPct val="90000"/>
                </a:lnSpc>
              </a:pPr>
              <a:r>
                <a:rPr lang="en-US" sz="1200" b="1" dirty="0">
                  <a:solidFill>
                    <a:srgbClr val="FFFFFF"/>
                  </a:solidFill>
                  <a:cs typeface="MV Boli" panose="02000500030200090000" pitchFamily="2" charset="0"/>
                </a:rPr>
                <a:t>Integration</a:t>
              </a:r>
            </a:p>
            <a:p>
              <a:pPr algn="ctr">
                <a:lnSpc>
                  <a:spcPct val="90000"/>
                </a:lnSpc>
              </a:pPr>
              <a:r>
                <a:rPr lang="en-US" sz="1200" b="1" dirty="0">
                  <a:solidFill>
                    <a:srgbClr val="FFFFFF"/>
                  </a:solidFill>
                  <a:cs typeface="MV Boli" panose="02000500030200090000" pitchFamily="2" charset="0"/>
                </a:rPr>
                <a:t>Platform</a:t>
              </a:r>
            </a:p>
          </p:txBody>
        </p:sp>
      </p:grpSp>
      <p:sp>
        <p:nvSpPr>
          <p:cNvPr id="52" name="TextBox 51">
            <a:extLst>
              <a:ext uri="{FF2B5EF4-FFF2-40B4-BE49-F238E27FC236}">
                <a16:creationId xmlns="" xmlns:a16="http://schemas.microsoft.com/office/drawing/2014/main" id="{A68D78F5-4648-4992-B30A-3062C95F7275}"/>
              </a:ext>
            </a:extLst>
          </p:cNvPr>
          <p:cNvSpPr txBox="1"/>
          <p:nvPr/>
        </p:nvSpPr>
        <p:spPr>
          <a:xfrm>
            <a:off x="10434426" y="2193860"/>
            <a:ext cx="1463805" cy="381000"/>
          </a:xfrm>
          <a:prstGeom prst="rect">
            <a:avLst/>
          </a:prstGeom>
          <a:noFill/>
        </p:spPr>
        <p:txBody>
          <a:bodyPr wrap="none" lIns="0" tIns="0" rIns="0" bIns="0" rtlCol="0">
            <a:noAutofit/>
          </a:bodyPr>
          <a:lstStyle/>
          <a:p>
            <a:pPr algn="ctr">
              <a:lnSpc>
                <a:spcPct val="90000"/>
              </a:lnSpc>
            </a:pPr>
            <a:r>
              <a:rPr lang="en-US" sz="1200" b="1" dirty="0">
                <a:solidFill>
                  <a:srgbClr val="FFFFFF"/>
                </a:solidFill>
                <a:cs typeface="MV Boli" panose="02000500030200090000" pitchFamily="2" charset="0"/>
              </a:rPr>
              <a:t>Store Location Kitchen</a:t>
            </a:r>
          </a:p>
        </p:txBody>
      </p:sp>
      <p:grpSp>
        <p:nvGrpSpPr>
          <p:cNvPr id="53" name="Group 100">
            <a:extLst>
              <a:ext uri="{FF2B5EF4-FFF2-40B4-BE49-F238E27FC236}">
                <a16:creationId xmlns="" xmlns:a16="http://schemas.microsoft.com/office/drawing/2014/main" id="{29B3CD0B-BE2D-435C-A3F7-64F063FA9E7C}"/>
              </a:ext>
            </a:extLst>
          </p:cNvPr>
          <p:cNvGrpSpPr/>
          <p:nvPr/>
        </p:nvGrpSpPr>
        <p:grpSpPr>
          <a:xfrm>
            <a:off x="10303072" y="2952314"/>
            <a:ext cx="1404552" cy="914400"/>
            <a:chOff x="10192741" y="3277225"/>
            <a:chExt cx="1404552" cy="914400"/>
          </a:xfrm>
        </p:grpSpPr>
        <p:sp>
          <p:nvSpPr>
            <p:cNvPr id="54" name="Rectangle 53">
              <a:extLst>
                <a:ext uri="{FF2B5EF4-FFF2-40B4-BE49-F238E27FC236}">
                  <a16:creationId xmlns="" xmlns:a16="http://schemas.microsoft.com/office/drawing/2014/main" id="{AFD2A424-9BC7-4FEE-A78D-1D978A0AFAF7}"/>
                </a:ext>
              </a:extLst>
            </p:cNvPr>
            <p:cNvSpPr/>
            <p:nvPr/>
          </p:nvSpPr>
          <p:spPr>
            <a:xfrm>
              <a:off x="10192741" y="3914626"/>
              <a:ext cx="1404552" cy="276999"/>
            </a:xfrm>
            <a:prstGeom prst="rect">
              <a:avLst/>
            </a:prstGeom>
          </p:spPr>
          <p:txBody>
            <a:bodyPr wrap="none">
              <a:spAutoFit/>
            </a:bodyPr>
            <a:lstStyle/>
            <a:p>
              <a:pPr algn="ctr"/>
              <a:r>
                <a:rPr lang="en-US" sz="1200" b="1" kern="0">
                  <a:solidFill>
                    <a:srgbClr val="FFFFFF"/>
                  </a:solidFill>
                  <a:ea typeface="Calibri"/>
                  <a:cs typeface="MV Boli" pitchFamily="2" charset="0"/>
                  <a:sym typeface="Calibri"/>
                </a:rPr>
                <a:t>Marketing Systems</a:t>
              </a:r>
              <a:endParaRPr lang="en-US" sz="1200" b="1" kern="0" dirty="0">
                <a:solidFill>
                  <a:srgbClr val="FFFFFF"/>
                </a:solidFill>
                <a:ea typeface="Calibri"/>
                <a:cs typeface="MV Boli" pitchFamily="2" charset="0"/>
                <a:sym typeface="Calibri"/>
              </a:endParaRPr>
            </a:p>
          </p:txBody>
        </p:sp>
        <p:pic>
          <p:nvPicPr>
            <p:cNvPr id="55" name="Picture 54" descr="database_w_72.png">
              <a:extLst>
                <a:ext uri="{FF2B5EF4-FFF2-40B4-BE49-F238E27FC236}">
                  <a16:creationId xmlns="" xmlns:a16="http://schemas.microsoft.com/office/drawing/2014/main" id="{EF4E3399-582F-4C7E-B63F-F417422B359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0552115" y="3277225"/>
              <a:ext cx="685800" cy="685800"/>
            </a:xfrm>
            <a:prstGeom prst="rect">
              <a:avLst/>
            </a:prstGeom>
          </p:spPr>
        </p:pic>
      </p:grpSp>
      <p:grpSp>
        <p:nvGrpSpPr>
          <p:cNvPr id="56" name="Group 100">
            <a:extLst>
              <a:ext uri="{FF2B5EF4-FFF2-40B4-BE49-F238E27FC236}">
                <a16:creationId xmlns="" xmlns:a16="http://schemas.microsoft.com/office/drawing/2014/main" id="{4CA94A74-5E20-4C35-AB0F-13929F9088BF}"/>
              </a:ext>
            </a:extLst>
          </p:cNvPr>
          <p:cNvGrpSpPr/>
          <p:nvPr/>
        </p:nvGrpSpPr>
        <p:grpSpPr>
          <a:xfrm>
            <a:off x="10377503" y="5614419"/>
            <a:ext cx="1410715" cy="1230445"/>
            <a:chOff x="8380412" y="1099683"/>
            <a:chExt cx="1410715" cy="1230445"/>
          </a:xfrm>
        </p:grpSpPr>
        <p:sp>
          <p:nvSpPr>
            <p:cNvPr id="57" name="Rectangle 56">
              <a:extLst>
                <a:ext uri="{FF2B5EF4-FFF2-40B4-BE49-F238E27FC236}">
                  <a16:creationId xmlns="" xmlns:a16="http://schemas.microsoft.com/office/drawing/2014/main" id="{21ECE621-80B4-4F36-80B5-5D6308BE418A}"/>
                </a:ext>
              </a:extLst>
            </p:cNvPr>
            <p:cNvSpPr/>
            <p:nvPr/>
          </p:nvSpPr>
          <p:spPr>
            <a:xfrm>
              <a:off x="8380412" y="1683797"/>
              <a:ext cx="1410715" cy="646331"/>
            </a:xfrm>
            <a:prstGeom prst="rect">
              <a:avLst/>
            </a:prstGeom>
          </p:spPr>
          <p:txBody>
            <a:bodyPr wrap="square">
              <a:spAutoFit/>
            </a:bodyPr>
            <a:lstStyle/>
            <a:p>
              <a:pPr algn="ctr"/>
              <a:r>
                <a:rPr lang="en-US" sz="1200" b="1" kern="0" dirty="0">
                  <a:solidFill>
                    <a:schemeClr val="bg1"/>
                  </a:solidFill>
                  <a:ea typeface="Calibri"/>
                  <a:cs typeface="MV Boli" pitchFamily="2" charset="0"/>
                  <a:sym typeface="Calibri"/>
                </a:rPr>
                <a:t>Customer Insights &amp; Analytics</a:t>
              </a:r>
            </a:p>
            <a:p>
              <a:pPr algn="ctr"/>
              <a:r>
                <a:rPr lang="en-US" sz="1200" b="1" kern="0" dirty="0">
                  <a:solidFill>
                    <a:schemeClr val="bg1"/>
                  </a:solidFill>
                  <a:ea typeface="Calibri"/>
                  <a:cs typeface="MV Boli" pitchFamily="2" charset="0"/>
                  <a:sym typeface="Calibri"/>
                </a:rPr>
                <a:t>Cloud Service</a:t>
              </a:r>
            </a:p>
          </p:txBody>
        </p:sp>
        <p:pic>
          <p:nvPicPr>
            <p:cNvPr id="58" name="Picture 57">
              <a:extLst>
                <a:ext uri="{FF2B5EF4-FFF2-40B4-BE49-F238E27FC236}">
                  <a16:creationId xmlns="" xmlns:a16="http://schemas.microsoft.com/office/drawing/2014/main" id="{A7775A35-7106-43FB-A3CA-8F4D8242018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89906" y="1099683"/>
              <a:ext cx="685800" cy="685800"/>
            </a:xfrm>
            <a:prstGeom prst="rect">
              <a:avLst/>
            </a:prstGeom>
          </p:spPr>
        </p:pic>
      </p:grpSp>
      <p:pic>
        <p:nvPicPr>
          <p:cNvPr id="59" name="Picture 12" descr="mage result for Venmo">
            <a:extLst>
              <a:ext uri="{FF2B5EF4-FFF2-40B4-BE49-F238E27FC236}">
                <a16:creationId xmlns="" xmlns:a16="http://schemas.microsoft.com/office/drawing/2014/main" id="{506B2EBB-DAC1-4431-979A-A51C3D330F9F}"/>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10303072" y="4420823"/>
            <a:ext cx="1601348" cy="501102"/>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Straight Arrow Connector 59">
            <a:extLst>
              <a:ext uri="{FF2B5EF4-FFF2-40B4-BE49-F238E27FC236}">
                <a16:creationId xmlns="" xmlns:a16="http://schemas.microsoft.com/office/drawing/2014/main" id="{56845BB9-A795-41D8-B2A0-19092B54C543}"/>
              </a:ext>
            </a:extLst>
          </p:cNvPr>
          <p:cNvCxnSpPr/>
          <p:nvPr/>
        </p:nvCxnSpPr>
        <p:spPr>
          <a:xfrm>
            <a:off x="9218612" y="3294763"/>
            <a:ext cx="1215814" cy="0"/>
          </a:xfrm>
          <a:prstGeom prst="straightConnector1">
            <a:avLst/>
          </a:prstGeom>
          <a:ln w="1905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 xmlns:a16="http://schemas.microsoft.com/office/drawing/2014/main" id="{2AA6AC43-79F9-4854-8875-E9E8B19987D6}"/>
              </a:ext>
            </a:extLst>
          </p:cNvPr>
          <p:cNvCxnSpPr/>
          <p:nvPr/>
        </p:nvCxnSpPr>
        <p:spPr>
          <a:xfrm>
            <a:off x="9218612" y="3294763"/>
            <a:ext cx="0" cy="2782166"/>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 xmlns:a16="http://schemas.microsoft.com/office/drawing/2014/main" id="{9409B96C-F357-44F6-B1E7-48D0F7A155A7}"/>
              </a:ext>
            </a:extLst>
          </p:cNvPr>
          <p:cNvCxnSpPr/>
          <p:nvPr/>
        </p:nvCxnSpPr>
        <p:spPr>
          <a:xfrm>
            <a:off x="9218612" y="4623396"/>
            <a:ext cx="1084460" cy="0"/>
          </a:xfrm>
          <a:prstGeom prst="straightConnector1">
            <a:avLst/>
          </a:prstGeom>
          <a:ln w="1905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 xmlns:a16="http://schemas.microsoft.com/office/drawing/2014/main" id="{440C9A3E-ECB5-4894-B9C2-8027A98ED5E3}"/>
              </a:ext>
            </a:extLst>
          </p:cNvPr>
          <p:cNvCxnSpPr/>
          <p:nvPr/>
        </p:nvCxnSpPr>
        <p:spPr>
          <a:xfrm>
            <a:off x="9218612" y="6076929"/>
            <a:ext cx="1393954" cy="0"/>
          </a:xfrm>
          <a:prstGeom prst="straightConnector1">
            <a:avLst/>
          </a:prstGeom>
          <a:ln w="1905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 xmlns:a16="http://schemas.microsoft.com/office/drawing/2014/main" id="{E9F662CF-F16D-4A01-9229-47EE439C288B}"/>
              </a:ext>
            </a:extLst>
          </p:cNvPr>
          <p:cNvCxnSpPr>
            <a:cxnSpLocks/>
          </p:cNvCxnSpPr>
          <p:nvPr/>
        </p:nvCxnSpPr>
        <p:spPr>
          <a:xfrm>
            <a:off x="9207796" y="1638065"/>
            <a:ext cx="10816" cy="216508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 xmlns:a16="http://schemas.microsoft.com/office/drawing/2014/main" id="{38DC7E3E-FBD9-44EA-BD46-268753572774}"/>
              </a:ext>
            </a:extLst>
          </p:cNvPr>
          <p:cNvCxnSpPr/>
          <p:nvPr/>
        </p:nvCxnSpPr>
        <p:spPr>
          <a:xfrm>
            <a:off x="9218612" y="1638065"/>
            <a:ext cx="1066800" cy="0"/>
          </a:xfrm>
          <a:prstGeom prst="straightConnector1">
            <a:avLst/>
          </a:prstGeom>
          <a:ln w="1905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 xmlns:a16="http://schemas.microsoft.com/office/drawing/2014/main" id="{BC6D4A49-1987-4CD0-AA43-6A95162382B6}"/>
              </a:ext>
            </a:extLst>
          </p:cNvPr>
          <p:cNvSpPr/>
          <p:nvPr/>
        </p:nvSpPr>
        <p:spPr>
          <a:xfrm>
            <a:off x="2254487" y="5202078"/>
            <a:ext cx="2081638" cy="230832"/>
          </a:xfrm>
          <a:prstGeom prst="rect">
            <a:avLst/>
          </a:prstGeom>
          <a:noFill/>
        </p:spPr>
        <p:txBody>
          <a:bodyPr wrap="square">
            <a:spAutoFit/>
          </a:bodyPr>
          <a:lstStyle/>
          <a:p>
            <a:pPr algn="ctr" defTabSz="1217082">
              <a:lnSpc>
                <a:spcPct val="90000"/>
              </a:lnSpc>
            </a:pPr>
            <a:r>
              <a:rPr lang="en-US" sz="1000" b="1" dirty="0">
                <a:solidFill>
                  <a:srgbClr val="FFFFFF"/>
                </a:solidFill>
                <a:effectLst>
                  <a:outerShdw blurRad="50800" dist="38100" dir="2700000" algn="tl" rotWithShape="0">
                    <a:prstClr val="black">
                      <a:alpha val="40000"/>
                    </a:prstClr>
                  </a:outerShdw>
                </a:effectLst>
              </a:rPr>
              <a:t>Location Based delivery</a:t>
            </a:r>
          </a:p>
        </p:txBody>
      </p:sp>
      <p:grpSp>
        <p:nvGrpSpPr>
          <p:cNvPr id="68" name="Group 77">
            <a:extLst>
              <a:ext uri="{FF2B5EF4-FFF2-40B4-BE49-F238E27FC236}">
                <a16:creationId xmlns="" xmlns:a16="http://schemas.microsoft.com/office/drawing/2014/main" id="{3E795C29-BC81-4814-BD9E-9960FC9DD5BA}"/>
              </a:ext>
            </a:extLst>
          </p:cNvPr>
          <p:cNvGrpSpPr/>
          <p:nvPr/>
        </p:nvGrpSpPr>
        <p:grpSpPr>
          <a:xfrm>
            <a:off x="365279" y="4657193"/>
            <a:ext cx="1346200" cy="1596630"/>
            <a:chOff x="5359583" y="4893912"/>
            <a:chExt cx="1346200" cy="1596630"/>
          </a:xfrm>
        </p:grpSpPr>
        <p:pic>
          <p:nvPicPr>
            <p:cNvPr id="69" name="Picture 68">
              <a:extLst>
                <a:ext uri="{FF2B5EF4-FFF2-40B4-BE49-F238E27FC236}">
                  <a16:creationId xmlns="" xmlns:a16="http://schemas.microsoft.com/office/drawing/2014/main" id="{65891B89-3338-4CF5-B8FF-A4FFF89F8C34}"/>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359583" y="4893912"/>
              <a:ext cx="1346200" cy="1143000"/>
            </a:xfrm>
            <a:prstGeom prst="roundRect">
              <a:avLst/>
            </a:prstGeom>
            <a:ln>
              <a:solidFill>
                <a:schemeClr val="bg2">
                  <a:lumMod val="10000"/>
                </a:schemeClr>
              </a:solidFill>
            </a:ln>
          </p:spPr>
        </p:pic>
        <p:sp>
          <p:nvSpPr>
            <p:cNvPr id="70" name="TextBox 69">
              <a:extLst>
                <a:ext uri="{FF2B5EF4-FFF2-40B4-BE49-F238E27FC236}">
                  <a16:creationId xmlns="" xmlns:a16="http://schemas.microsoft.com/office/drawing/2014/main" id="{0C6F4443-6259-4E42-914E-13DEDC2FA6F3}"/>
                </a:ext>
              </a:extLst>
            </p:cNvPr>
            <p:cNvSpPr txBox="1"/>
            <p:nvPr/>
          </p:nvSpPr>
          <p:spPr>
            <a:xfrm>
              <a:off x="5403507" y="6059655"/>
              <a:ext cx="1258357" cy="430887"/>
            </a:xfrm>
            <a:prstGeom prst="rect">
              <a:avLst/>
            </a:prstGeom>
            <a:noFill/>
          </p:spPr>
          <p:txBody>
            <a:bodyPr wrap="none" lIns="0" tIns="0" rIns="0" bIns="0" rtlCol="0">
              <a:spAutoFit/>
            </a:bodyPr>
            <a:lstStyle/>
            <a:p>
              <a:pPr algn="ctr" fontAlgn="auto">
                <a:spcBef>
                  <a:spcPts val="0"/>
                </a:spcBef>
                <a:spcAft>
                  <a:spcPts val="0"/>
                </a:spcAft>
              </a:pPr>
              <a:r>
                <a:rPr lang="en-US" sz="1600" b="1" kern="0" dirty="0">
                  <a:solidFill>
                    <a:srgbClr val="FFFFFF"/>
                  </a:solidFill>
                  <a:latin typeface="Calibri"/>
                  <a:ea typeface="Calibri"/>
                  <a:cs typeface="MV Boli" pitchFamily="2" charset="0"/>
                  <a:sym typeface="Calibri"/>
                </a:rPr>
                <a:t>Vickie</a:t>
              </a:r>
            </a:p>
            <a:p>
              <a:pPr algn="ctr" fontAlgn="auto">
                <a:spcBef>
                  <a:spcPts val="0"/>
                </a:spcBef>
                <a:spcAft>
                  <a:spcPts val="0"/>
                </a:spcAft>
              </a:pPr>
              <a:r>
                <a:rPr lang="en-US" sz="1200" i="1" kern="0" dirty="0">
                  <a:solidFill>
                    <a:srgbClr val="FFFFFF"/>
                  </a:solidFill>
                  <a:latin typeface="Calibri"/>
                  <a:ea typeface="Calibri"/>
                  <a:cs typeface="MV Boli" pitchFamily="2" charset="0"/>
                  <a:sym typeface="Calibri"/>
                </a:rPr>
                <a:t>Marketing Manager</a:t>
              </a:r>
              <a:endParaRPr lang="en-US" sz="1200" i="1" kern="0" dirty="0">
                <a:solidFill>
                  <a:srgbClr val="FFFFFF"/>
                </a:solidFill>
                <a:latin typeface="Calibri"/>
                <a:cs typeface="MV Boli" pitchFamily="2" charset="0"/>
                <a:sym typeface="Calibri"/>
              </a:endParaRPr>
            </a:p>
          </p:txBody>
        </p:sp>
      </p:grpSp>
      <p:cxnSp>
        <p:nvCxnSpPr>
          <p:cNvPr id="71" name="Elbow Connector 54">
            <a:extLst>
              <a:ext uri="{FF2B5EF4-FFF2-40B4-BE49-F238E27FC236}">
                <a16:creationId xmlns="" xmlns:a16="http://schemas.microsoft.com/office/drawing/2014/main" id="{DB77CD2D-EEA0-4F64-8D6F-E892DB84673B}"/>
              </a:ext>
            </a:extLst>
          </p:cNvPr>
          <p:cNvCxnSpPr>
            <a:cxnSpLocks/>
          </p:cNvCxnSpPr>
          <p:nvPr/>
        </p:nvCxnSpPr>
        <p:spPr>
          <a:xfrm rot="10800000">
            <a:off x="2055813" y="5728501"/>
            <a:ext cx="7151983" cy="2448"/>
          </a:xfrm>
          <a:prstGeom prst="bentConnector3">
            <a:avLst>
              <a:gd name="adj1" fmla="val 50000"/>
            </a:avLst>
          </a:prstGeom>
          <a:ln w="1905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72" name="Picture 14" descr="mage result for Uber Eats">
            <a:extLst>
              <a:ext uri="{FF2B5EF4-FFF2-40B4-BE49-F238E27FC236}">
                <a16:creationId xmlns="" xmlns:a16="http://schemas.microsoft.com/office/drawing/2014/main" id="{6698E097-9AA7-4A00-9ED6-83BD9932AF4C}"/>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4430122" y="4673896"/>
            <a:ext cx="902290" cy="902290"/>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 xmlns:a16="http://schemas.microsoft.com/office/drawing/2014/main" id="{FDCE57A2-4451-4FB0-8614-52D95189C57F}"/>
              </a:ext>
            </a:extLst>
          </p:cNvPr>
          <p:cNvCxnSpPr>
            <a:cxnSpLocks/>
          </p:cNvCxnSpPr>
          <p:nvPr/>
        </p:nvCxnSpPr>
        <p:spPr>
          <a:xfrm flipH="1">
            <a:off x="1854801" y="2111780"/>
            <a:ext cx="505811"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 xmlns:a16="http://schemas.microsoft.com/office/drawing/2014/main" id="{A056D85C-DD56-40D8-8C7D-507132B72709}"/>
              </a:ext>
            </a:extLst>
          </p:cNvPr>
          <p:cNvCxnSpPr/>
          <p:nvPr/>
        </p:nvCxnSpPr>
        <p:spPr>
          <a:xfrm>
            <a:off x="2360612" y="2100599"/>
            <a:ext cx="0" cy="1135488"/>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 xmlns:a16="http://schemas.microsoft.com/office/drawing/2014/main" id="{D37B45EC-CA93-414F-9335-22684ACB63EE}"/>
              </a:ext>
            </a:extLst>
          </p:cNvPr>
          <p:cNvCxnSpPr>
            <a:cxnSpLocks/>
          </p:cNvCxnSpPr>
          <p:nvPr/>
        </p:nvCxnSpPr>
        <p:spPr>
          <a:xfrm>
            <a:off x="2360612" y="3236087"/>
            <a:ext cx="476313" cy="0"/>
          </a:xfrm>
          <a:prstGeom prst="straightConnector1">
            <a:avLst/>
          </a:prstGeom>
          <a:ln w="1905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 xmlns:a16="http://schemas.microsoft.com/office/drawing/2014/main" id="{93E95E30-B16A-4BD4-9CBC-13DBFD206FF6}"/>
              </a:ext>
            </a:extLst>
          </p:cNvPr>
          <p:cNvCxnSpPr/>
          <p:nvPr/>
        </p:nvCxnSpPr>
        <p:spPr>
          <a:xfrm>
            <a:off x="3198812" y="3872386"/>
            <a:ext cx="0" cy="399043"/>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 xmlns:a16="http://schemas.microsoft.com/office/drawing/2014/main" id="{2F1B2B3F-E49C-4302-89E5-4E4A46CA25D4}"/>
              </a:ext>
            </a:extLst>
          </p:cNvPr>
          <p:cNvCxnSpPr>
            <a:cxnSpLocks/>
          </p:cNvCxnSpPr>
          <p:nvPr/>
        </p:nvCxnSpPr>
        <p:spPr>
          <a:xfrm flipH="1" flipV="1">
            <a:off x="3203034" y="4264361"/>
            <a:ext cx="6015578" cy="7068"/>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 xmlns:a16="http://schemas.microsoft.com/office/drawing/2014/main" id="{06B58563-6331-4C07-ABFF-24AC0683CAF7}"/>
              </a:ext>
            </a:extLst>
          </p:cNvPr>
          <p:cNvCxnSpPr/>
          <p:nvPr/>
        </p:nvCxnSpPr>
        <p:spPr>
          <a:xfrm>
            <a:off x="4839344" y="4274853"/>
            <a:ext cx="0" cy="399043"/>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 xmlns:a16="http://schemas.microsoft.com/office/drawing/2014/main" id="{AD3E3F67-37AF-42E2-A2CF-C572F089F528}"/>
              </a:ext>
            </a:extLst>
          </p:cNvPr>
          <p:cNvSpPr/>
          <p:nvPr/>
        </p:nvSpPr>
        <p:spPr>
          <a:xfrm>
            <a:off x="3064427" y="4376326"/>
            <a:ext cx="1905000" cy="230832"/>
          </a:xfrm>
          <a:prstGeom prst="rect">
            <a:avLst/>
          </a:prstGeom>
          <a:noFill/>
        </p:spPr>
        <p:txBody>
          <a:bodyPr wrap="square">
            <a:spAutoFit/>
          </a:bodyPr>
          <a:lstStyle/>
          <a:p>
            <a:pPr algn="ctr" defTabSz="1217082">
              <a:lnSpc>
                <a:spcPct val="90000"/>
              </a:lnSpc>
            </a:pPr>
            <a:r>
              <a:rPr lang="en-US" sz="1000" b="1" dirty="0">
                <a:solidFill>
                  <a:srgbClr val="FFFFFF"/>
                </a:solidFill>
                <a:effectLst>
                  <a:outerShdw blurRad="50800" dist="38100" dir="2700000" algn="tl" rotWithShape="0">
                    <a:prstClr val="black">
                      <a:alpha val="40000"/>
                    </a:prstClr>
                  </a:outerShdw>
                </a:effectLst>
              </a:rPr>
              <a:t>Order Pick-up  Notification</a:t>
            </a:r>
          </a:p>
        </p:txBody>
      </p:sp>
      <p:cxnSp>
        <p:nvCxnSpPr>
          <p:cNvPr id="80" name="Straight Connector 79">
            <a:extLst>
              <a:ext uri="{FF2B5EF4-FFF2-40B4-BE49-F238E27FC236}">
                <a16:creationId xmlns="" xmlns:a16="http://schemas.microsoft.com/office/drawing/2014/main" id="{7ED272C7-6162-4DBF-89D5-F1B808C14E55}"/>
              </a:ext>
            </a:extLst>
          </p:cNvPr>
          <p:cNvCxnSpPr>
            <a:cxnSpLocks/>
          </p:cNvCxnSpPr>
          <p:nvPr/>
        </p:nvCxnSpPr>
        <p:spPr>
          <a:xfrm flipH="1" flipV="1">
            <a:off x="2365705" y="5134967"/>
            <a:ext cx="2064417" cy="398"/>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 xmlns:a16="http://schemas.microsoft.com/office/drawing/2014/main" id="{3889BF73-29F9-4136-A51F-3633DBB59870}"/>
              </a:ext>
            </a:extLst>
          </p:cNvPr>
          <p:cNvCxnSpPr/>
          <p:nvPr/>
        </p:nvCxnSpPr>
        <p:spPr>
          <a:xfrm>
            <a:off x="2360612" y="3989553"/>
            <a:ext cx="0" cy="1135488"/>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 xmlns:a16="http://schemas.microsoft.com/office/drawing/2014/main" id="{20D03E8F-500A-4FE0-8892-0FF74B56ADC9}"/>
              </a:ext>
            </a:extLst>
          </p:cNvPr>
          <p:cNvCxnSpPr/>
          <p:nvPr/>
        </p:nvCxnSpPr>
        <p:spPr>
          <a:xfrm flipH="1">
            <a:off x="1854801" y="3973048"/>
            <a:ext cx="505811" cy="0"/>
          </a:xfrm>
          <a:prstGeom prst="straightConnector1">
            <a:avLst/>
          </a:prstGeom>
          <a:ln w="1905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83" name="Group 81">
            <a:extLst>
              <a:ext uri="{FF2B5EF4-FFF2-40B4-BE49-F238E27FC236}">
                <a16:creationId xmlns="" xmlns:a16="http://schemas.microsoft.com/office/drawing/2014/main" id="{21819E90-0F9F-4B9F-A20D-66F6A1AEDA59}"/>
              </a:ext>
            </a:extLst>
          </p:cNvPr>
          <p:cNvGrpSpPr/>
          <p:nvPr/>
        </p:nvGrpSpPr>
        <p:grpSpPr>
          <a:xfrm>
            <a:off x="7539666" y="1189810"/>
            <a:ext cx="1093733" cy="942614"/>
            <a:chOff x="346932" y="4989730"/>
            <a:chExt cx="1221230" cy="1182470"/>
          </a:xfrm>
        </p:grpSpPr>
        <p:sp>
          <p:nvSpPr>
            <p:cNvPr id="84" name="Rectangle 83">
              <a:extLst>
                <a:ext uri="{FF2B5EF4-FFF2-40B4-BE49-F238E27FC236}">
                  <a16:creationId xmlns="" xmlns:a16="http://schemas.microsoft.com/office/drawing/2014/main" id="{D40E940E-D96C-4AFE-A923-7486DCACD3E9}"/>
                </a:ext>
              </a:extLst>
            </p:cNvPr>
            <p:cNvSpPr/>
            <p:nvPr/>
          </p:nvSpPr>
          <p:spPr>
            <a:xfrm>
              <a:off x="346932" y="5710535"/>
              <a:ext cx="1221230" cy="461665"/>
            </a:xfrm>
            <a:prstGeom prst="rect">
              <a:avLst/>
            </a:prstGeom>
          </p:spPr>
          <p:txBody>
            <a:bodyPr wrap="square">
              <a:spAutoFit/>
            </a:bodyPr>
            <a:lstStyle/>
            <a:p>
              <a:pPr algn="ctr"/>
              <a:r>
                <a:rPr lang="en-US" sz="1200" b="1" kern="0" dirty="0">
                  <a:solidFill>
                    <a:schemeClr val="bg1"/>
                  </a:solidFill>
                  <a:ea typeface="Calibri"/>
                  <a:cs typeface="MV Boli" pitchFamily="2" charset="0"/>
                  <a:sym typeface="Calibri"/>
                </a:rPr>
                <a:t>Identity </a:t>
              </a:r>
              <a:r>
                <a:rPr lang="en-US" sz="1200" b="1" kern="0" dirty="0" err="1">
                  <a:solidFill>
                    <a:schemeClr val="bg1"/>
                  </a:solidFill>
                  <a:ea typeface="Calibri"/>
                  <a:cs typeface="MV Boli" pitchFamily="2" charset="0"/>
                  <a:sym typeface="Calibri"/>
                </a:rPr>
                <a:t>Mgmt</a:t>
              </a:r>
              <a:endParaRPr lang="en-US" sz="1200" b="1" kern="0" dirty="0">
                <a:solidFill>
                  <a:schemeClr val="bg1"/>
                </a:solidFill>
                <a:ea typeface="Calibri"/>
                <a:cs typeface="MV Boli" pitchFamily="2" charset="0"/>
                <a:sym typeface="Calibri"/>
              </a:endParaRPr>
            </a:p>
            <a:p>
              <a:pPr algn="ctr"/>
              <a:r>
                <a:rPr lang="en-US" sz="1200" b="1" kern="0" dirty="0">
                  <a:solidFill>
                    <a:schemeClr val="bg1"/>
                  </a:solidFill>
                  <a:ea typeface="Calibri"/>
                  <a:cs typeface="MV Boli" pitchFamily="2" charset="0"/>
                  <a:sym typeface="Calibri"/>
                </a:rPr>
                <a:t>Cloud Service</a:t>
              </a:r>
            </a:p>
          </p:txBody>
        </p:sp>
        <p:pic>
          <p:nvPicPr>
            <p:cNvPr id="85" name="Picture 84">
              <a:extLst>
                <a:ext uri="{FF2B5EF4-FFF2-40B4-BE49-F238E27FC236}">
                  <a16:creationId xmlns="" xmlns:a16="http://schemas.microsoft.com/office/drawing/2014/main" id="{3A17BCE7-E291-461F-905E-113B31B1EFE6}"/>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634232" y="4989730"/>
              <a:ext cx="685800" cy="685800"/>
            </a:xfrm>
            <a:prstGeom prst="rect">
              <a:avLst/>
            </a:prstGeom>
          </p:spPr>
        </p:pic>
      </p:grpSp>
      <p:grpSp>
        <p:nvGrpSpPr>
          <p:cNvPr id="86" name="Group 85">
            <a:extLst>
              <a:ext uri="{FF2B5EF4-FFF2-40B4-BE49-F238E27FC236}">
                <a16:creationId xmlns="" xmlns:a16="http://schemas.microsoft.com/office/drawing/2014/main" id="{D4D8CBF4-D139-4909-814B-5A9DB37A0F60}"/>
              </a:ext>
            </a:extLst>
          </p:cNvPr>
          <p:cNvGrpSpPr/>
          <p:nvPr/>
        </p:nvGrpSpPr>
        <p:grpSpPr>
          <a:xfrm>
            <a:off x="3301944" y="1152777"/>
            <a:ext cx="945067" cy="797933"/>
            <a:chOff x="4269872" y="5117574"/>
            <a:chExt cx="945067" cy="797933"/>
          </a:xfrm>
        </p:grpSpPr>
        <p:sp>
          <p:nvSpPr>
            <p:cNvPr id="87" name="TextBox 86">
              <a:extLst>
                <a:ext uri="{FF2B5EF4-FFF2-40B4-BE49-F238E27FC236}">
                  <a16:creationId xmlns="" xmlns:a16="http://schemas.microsoft.com/office/drawing/2014/main" id="{8017F347-1C8D-436B-9987-E23CE1E65CC9}"/>
                </a:ext>
              </a:extLst>
            </p:cNvPr>
            <p:cNvSpPr txBox="1"/>
            <p:nvPr/>
          </p:nvSpPr>
          <p:spPr>
            <a:xfrm>
              <a:off x="4269872" y="5117574"/>
              <a:ext cx="945067" cy="360099"/>
            </a:xfrm>
            <a:prstGeom prst="rect">
              <a:avLst/>
            </a:prstGeom>
            <a:noFill/>
          </p:spPr>
          <p:txBody>
            <a:bodyPr wrap="none" lIns="0" tIns="0" rIns="0" bIns="0" rtlCol="0">
              <a:spAutoFit/>
            </a:bodyPr>
            <a:lstStyle/>
            <a:p>
              <a:pPr algn="ctr">
                <a:lnSpc>
                  <a:spcPct val="90000"/>
                </a:lnSpc>
              </a:pPr>
              <a:r>
                <a:rPr lang="en-US" sz="1300" b="1" dirty="0">
                  <a:solidFill>
                    <a:srgbClr val="FFFFFF"/>
                  </a:solidFill>
                </a:rPr>
                <a:t>Geo Location </a:t>
              </a:r>
            </a:p>
            <a:p>
              <a:pPr algn="ctr">
                <a:lnSpc>
                  <a:spcPct val="90000"/>
                </a:lnSpc>
              </a:pPr>
              <a:r>
                <a:rPr lang="en-US" sz="1300" b="1" dirty="0">
                  <a:solidFill>
                    <a:srgbClr val="FFFFFF"/>
                  </a:solidFill>
                </a:rPr>
                <a:t>Engine</a:t>
              </a:r>
            </a:p>
          </p:txBody>
        </p:sp>
        <p:pic>
          <p:nvPicPr>
            <p:cNvPr id="88" name="Picture 2">
              <a:extLst>
                <a:ext uri="{FF2B5EF4-FFF2-40B4-BE49-F238E27FC236}">
                  <a16:creationId xmlns="" xmlns:a16="http://schemas.microsoft.com/office/drawing/2014/main" id="{B9C23FF5-244E-4576-B097-C67744977059}"/>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4570460" y="5578663"/>
              <a:ext cx="380999" cy="336844"/>
            </a:xfrm>
            <a:prstGeom prst="rect">
              <a:avLst/>
            </a:prstGeom>
            <a:noFill/>
            <a:ln w="9525">
              <a:noFill/>
              <a:miter lim="800000"/>
              <a:headEnd/>
              <a:tailEnd/>
            </a:ln>
            <a:effectLst/>
          </p:spPr>
        </p:pic>
      </p:grpSp>
      <p:cxnSp>
        <p:nvCxnSpPr>
          <p:cNvPr id="89" name="Straight Connector 88">
            <a:extLst>
              <a:ext uri="{FF2B5EF4-FFF2-40B4-BE49-F238E27FC236}">
                <a16:creationId xmlns="" xmlns:a16="http://schemas.microsoft.com/office/drawing/2014/main" id="{C49A80FF-226D-4493-A5CF-C5B7538FDCCB}"/>
              </a:ext>
            </a:extLst>
          </p:cNvPr>
          <p:cNvCxnSpPr/>
          <p:nvPr/>
        </p:nvCxnSpPr>
        <p:spPr>
          <a:xfrm flipH="1">
            <a:off x="3793031" y="2463449"/>
            <a:ext cx="1029314"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 xmlns:a16="http://schemas.microsoft.com/office/drawing/2014/main" id="{3B5ECCED-1AC7-4802-8E08-DEBE29BDF5C8}"/>
              </a:ext>
            </a:extLst>
          </p:cNvPr>
          <p:cNvCxnSpPr/>
          <p:nvPr/>
        </p:nvCxnSpPr>
        <p:spPr>
          <a:xfrm flipV="1">
            <a:off x="3793031" y="2132225"/>
            <a:ext cx="0" cy="341857"/>
          </a:xfrm>
          <a:prstGeom prst="straightConnector1">
            <a:avLst/>
          </a:prstGeom>
          <a:ln w="1905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 xmlns:a16="http://schemas.microsoft.com/office/drawing/2014/main" id="{24525B76-66FE-4B0E-8ACF-00DEB1208D38}"/>
              </a:ext>
            </a:extLst>
          </p:cNvPr>
          <p:cNvCxnSpPr>
            <a:cxnSpLocks/>
          </p:cNvCxnSpPr>
          <p:nvPr/>
        </p:nvCxnSpPr>
        <p:spPr>
          <a:xfrm flipH="1" flipV="1">
            <a:off x="3164675" y="981557"/>
            <a:ext cx="23536" cy="176884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 xmlns:a16="http://schemas.microsoft.com/office/drawing/2014/main" id="{A126AC31-FB70-4156-AC6C-DD14C650C100}"/>
              </a:ext>
            </a:extLst>
          </p:cNvPr>
          <p:cNvCxnSpPr/>
          <p:nvPr/>
        </p:nvCxnSpPr>
        <p:spPr>
          <a:xfrm flipV="1">
            <a:off x="3163139" y="978669"/>
            <a:ext cx="4924293" cy="1017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 xmlns:a16="http://schemas.microsoft.com/office/drawing/2014/main" id="{13D3C744-2D8C-45F3-8A31-FE045EF32DB9}"/>
              </a:ext>
            </a:extLst>
          </p:cNvPr>
          <p:cNvCxnSpPr/>
          <p:nvPr/>
        </p:nvCxnSpPr>
        <p:spPr>
          <a:xfrm>
            <a:off x="8072530" y="988839"/>
            <a:ext cx="0" cy="163905"/>
          </a:xfrm>
          <a:prstGeom prst="straightConnector1">
            <a:avLst/>
          </a:prstGeom>
          <a:ln w="1905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 xmlns:a16="http://schemas.microsoft.com/office/drawing/2014/main" id="{CABD37F0-B35B-4748-8885-84019B0B233D}"/>
              </a:ext>
            </a:extLst>
          </p:cNvPr>
          <p:cNvCxnSpPr>
            <a:endCxn id="49" idx="0"/>
          </p:cNvCxnSpPr>
          <p:nvPr/>
        </p:nvCxnSpPr>
        <p:spPr>
          <a:xfrm flipH="1">
            <a:off x="6272490" y="1955418"/>
            <a:ext cx="1540761" cy="829331"/>
          </a:xfrm>
          <a:prstGeom prst="straightConnector1">
            <a:avLst/>
          </a:prstGeom>
          <a:ln w="1905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95" name="Group 121">
            <a:extLst>
              <a:ext uri="{FF2B5EF4-FFF2-40B4-BE49-F238E27FC236}">
                <a16:creationId xmlns="" xmlns:a16="http://schemas.microsoft.com/office/drawing/2014/main" id="{6E1B28C3-55C7-4B42-9ED5-4B7AA259E752}"/>
              </a:ext>
            </a:extLst>
          </p:cNvPr>
          <p:cNvGrpSpPr/>
          <p:nvPr/>
        </p:nvGrpSpPr>
        <p:grpSpPr>
          <a:xfrm>
            <a:off x="7694612" y="2779431"/>
            <a:ext cx="990600" cy="990600"/>
            <a:chOff x="7618412" y="1981200"/>
            <a:chExt cx="990600" cy="990600"/>
          </a:xfrm>
        </p:grpSpPr>
        <p:pic>
          <p:nvPicPr>
            <p:cNvPr id="96" name="Picture 16" descr="https://cloud.oracle.com/opc/paas/images/applicationcontainer_w_72.png">
              <a:extLst>
                <a:ext uri="{FF2B5EF4-FFF2-40B4-BE49-F238E27FC236}">
                  <a16:creationId xmlns="" xmlns:a16="http://schemas.microsoft.com/office/drawing/2014/main" id="{70EF81A5-3281-4AC4-8054-F3CC69AA5B03}"/>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7770812" y="1981200"/>
              <a:ext cx="685800" cy="685800"/>
            </a:xfrm>
            <a:prstGeom prst="rect">
              <a:avLst/>
            </a:prstGeom>
            <a:noFill/>
          </p:spPr>
        </p:pic>
        <p:sp>
          <p:nvSpPr>
            <p:cNvPr id="97" name="TextBox 96">
              <a:extLst>
                <a:ext uri="{FF2B5EF4-FFF2-40B4-BE49-F238E27FC236}">
                  <a16:creationId xmlns="" xmlns:a16="http://schemas.microsoft.com/office/drawing/2014/main" id="{82A7D5C9-1D0C-46FE-AEFC-CBD573EB53C9}"/>
                </a:ext>
              </a:extLst>
            </p:cNvPr>
            <p:cNvSpPr txBox="1"/>
            <p:nvPr/>
          </p:nvSpPr>
          <p:spPr>
            <a:xfrm>
              <a:off x="7618412" y="2590800"/>
              <a:ext cx="990600" cy="381000"/>
            </a:xfrm>
            <a:prstGeom prst="rect">
              <a:avLst/>
            </a:prstGeom>
            <a:noFill/>
          </p:spPr>
          <p:txBody>
            <a:bodyPr wrap="none" lIns="0" tIns="0" rIns="0" bIns="0" rtlCol="0">
              <a:noAutofit/>
            </a:bodyPr>
            <a:lstStyle/>
            <a:p>
              <a:pPr algn="ctr">
                <a:lnSpc>
                  <a:spcPct val="90000"/>
                </a:lnSpc>
              </a:pPr>
              <a:r>
                <a:rPr lang="en-US" sz="1200" b="1" dirty="0">
                  <a:solidFill>
                    <a:srgbClr val="FFFFFF"/>
                  </a:solidFill>
                  <a:cs typeface="MV Boli" panose="02000500030200090000" pitchFamily="2" charset="0"/>
                </a:rPr>
                <a:t>Application</a:t>
              </a:r>
            </a:p>
            <a:p>
              <a:pPr algn="ctr">
                <a:lnSpc>
                  <a:spcPct val="90000"/>
                </a:lnSpc>
              </a:pPr>
              <a:r>
                <a:rPr lang="en-US" sz="1200" b="1" dirty="0">
                  <a:solidFill>
                    <a:srgbClr val="FFFFFF"/>
                  </a:solidFill>
                  <a:cs typeface="MV Boli" panose="02000500030200090000" pitchFamily="2" charset="0"/>
                </a:rPr>
                <a:t>Container Cloud</a:t>
              </a:r>
            </a:p>
            <a:p>
              <a:pPr algn="ctr">
                <a:lnSpc>
                  <a:spcPct val="90000"/>
                </a:lnSpc>
              </a:pPr>
              <a:r>
                <a:rPr lang="en-US" sz="1200" b="1" dirty="0">
                  <a:solidFill>
                    <a:srgbClr val="FFFFFF"/>
                  </a:solidFill>
                  <a:cs typeface="MV Boli" panose="02000500030200090000" pitchFamily="2" charset="0"/>
                </a:rPr>
                <a:t>Service</a:t>
              </a:r>
            </a:p>
          </p:txBody>
        </p:sp>
      </p:grpSp>
      <p:cxnSp>
        <p:nvCxnSpPr>
          <p:cNvPr id="98" name="Straight Arrow Connector 97">
            <a:extLst>
              <a:ext uri="{FF2B5EF4-FFF2-40B4-BE49-F238E27FC236}">
                <a16:creationId xmlns="" xmlns:a16="http://schemas.microsoft.com/office/drawing/2014/main" id="{A66AAF1C-D562-4A9A-8793-8AFCBE3FC556}"/>
              </a:ext>
            </a:extLst>
          </p:cNvPr>
          <p:cNvCxnSpPr/>
          <p:nvPr/>
        </p:nvCxnSpPr>
        <p:spPr>
          <a:xfrm>
            <a:off x="6704012" y="3292115"/>
            <a:ext cx="927893" cy="0"/>
          </a:xfrm>
          <a:prstGeom prst="straightConnector1">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 xmlns:a16="http://schemas.microsoft.com/office/drawing/2014/main" id="{C8BC9045-6557-43E3-A90B-E6CD0F45FB1D}"/>
              </a:ext>
            </a:extLst>
          </p:cNvPr>
          <p:cNvCxnSpPr/>
          <p:nvPr/>
        </p:nvCxnSpPr>
        <p:spPr>
          <a:xfrm>
            <a:off x="8609012" y="3297781"/>
            <a:ext cx="457200" cy="0"/>
          </a:xfrm>
          <a:prstGeom prst="straightConnector1">
            <a:avLst/>
          </a:prstGeom>
          <a:ln w="1905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0" name="Picture Placeholder 3">
            <a:extLst>
              <a:ext uri="{FF2B5EF4-FFF2-40B4-BE49-F238E27FC236}">
                <a16:creationId xmlns="" xmlns:a16="http://schemas.microsoft.com/office/drawing/2014/main" id="{3F682867-59DF-4E91-B1D3-3260A97EC74B}"/>
              </a:ext>
            </a:extLst>
          </p:cNvPr>
          <p:cNvPicPr>
            <a:picLocks noChangeAspect="1"/>
          </p:cNvPicPr>
          <p:nvPr/>
        </p:nvPicPr>
        <p:blipFill>
          <a:blip r:embed="rId22" cstate="print">
            <a:extLst>
              <a:ext uri="{28A0092B-C50C-407E-A947-70E740481C1C}">
                <a14:useLocalDpi xmlns:a14="http://schemas.microsoft.com/office/drawing/2010/main" val="0"/>
              </a:ext>
            </a:extLst>
          </a:blip>
          <a:srcRect l="58" r="58"/>
          <a:stretch>
            <a:fillRect/>
          </a:stretch>
        </p:blipFill>
        <p:spPr>
          <a:xfrm>
            <a:off x="10299360" y="848731"/>
            <a:ext cx="1598871" cy="1600967"/>
          </a:xfrm>
          <a:prstGeom prst="rect">
            <a:avLst/>
          </a:prstGeom>
        </p:spPr>
      </p:pic>
      <p:pic>
        <p:nvPicPr>
          <p:cNvPr id="101" name="Picture Placeholder 4">
            <a:extLst>
              <a:ext uri="{FF2B5EF4-FFF2-40B4-BE49-F238E27FC236}">
                <a16:creationId xmlns="" xmlns:a16="http://schemas.microsoft.com/office/drawing/2014/main" id="{F931C5AD-52BF-4464-8C33-3F9AEAC740AD}"/>
              </a:ext>
            </a:extLst>
          </p:cNvPr>
          <p:cNvPicPr>
            <a:picLocks noChangeAspect="1"/>
          </p:cNvPicPr>
          <p:nvPr/>
        </p:nvPicPr>
        <p:blipFill>
          <a:blip r:embed="rId23" cstate="print">
            <a:extLst>
              <a:ext uri="{28A0092B-C50C-407E-A947-70E740481C1C}">
                <a14:useLocalDpi xmlns:a14="http://schemas.microsoft.com/office/drawing/2010/main" val="0"/>
              </a:ext>
            </a:extLst>
          </a:blip>
          <a:srcRect l="116" r="116"/>
          <a:stretch>
            <a:fillRect/>
          </a:stretch>
        </p:blipFill>
        <p:spPr>
          <a:xfrm>
            <a:off x="374997" y="3194029"/>
            <a:ext cx="1369804" cy="1371600"/>
          </a:xfrm>
          <a:prstGeom prst="rect">
            <a:avLst/>
          </a:prstGeom>
        </p:spPr>
      </p:pic>
    </p:spTree>
    <p:extLst>
      <p:ext uri="{BB962C8B-B14F-4D97-AF65-F5344CB8AC3E}">
        <p14:creationId xmlns:p14="http://schemas.microsoft.com/office/powerpoint/2010/main" val="31958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9BAD134D-D94C-4F2D-B739-5F4F2311C271}"/>
              </a:ext>
            </a:extLst>
          </p:cNvPr>
          <p:cNvSpPr/>
          <p:nvPr/>
        </p:nvSpPr>
        <p:spPr bwMode="gray">
          <a:xfrm>
            <a:off x="0" y="981350"/>
            <a:ext cx="4095070" cy="5146686"/>
          </a:xfrm>
          <a:prstGeom prst="rect">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365760" rIns="91440" bIns="45720" numCol="1" spcCol="0" rtlCol="0" fromWordArt="0" anchor="t" anchorCtr="0" forceAA="0" compatLnSpc="1">
            <a:prstTxWarp prst="textNoShape">
              <a:avLst/>
            </a:prstTxWarp>
            <a:noAutofit/>
          </a:bodyPr>
          <a:lstStyle/>
          <a:p>
            <a:pPr algn="ctr">
              <a:lnSpc>
                <a:spcPct val="90000"/>
              </a:lnSpc>
            </a:pPr>
            <a:r>
              <a:rPr lang="en-US" dirty="0">
                <a:solidFill>
                  <a:schemeClr val="bg1"/>
                </a:solidFill>
              </a:rPr>
              <a:t>Insert Photo and Send to Back</a:t>
            </a:r>
          </a:p>
        </p:txBody>
      </p:sp>
      <p:sp>
        <p:nvSpPr>
          <p:cNvPr id="22" name="Isosceles Triangle 21">
            <a:extLst>
              <a:ext uri="{FF2B5EF4-FFF2-40B4-BE49-F238E27FC236}">
                <a16:creationId xmlns="" xmlns:a16="http://schemas.microsoft.com/office/drawing/2014/main" id="{DF543F6C-31B3-4DBA-BD6C-0387CCE52412}"/>
              </a:ext>
            </a:extLst>
          </p:cNvPr>
          <p:cNvSpPr/>
          <p:nvPr/>
        </p:nvSpPr>
        <p:spPr bwMode="gray">
          <a:xfrm rot="5400000">
            <a:off x="-881104" y="2430431"/>
            <a:ext cx="3927219" cy="2165016"/>
          </a:xfrm>
          <a:prstGeom prst="triangle">
            <a:avLst>
              <a:gd name="adj" fmla="val 51043"/>
            </a:avLst>
          </a:prstGeom>
          <a:solidFill>
            <a:schemeClr val="accent1">
              <a:alpha val="64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 name="Rectangle 2">
            <a:extLst>
              <a:ext uri="{FF2B5EF4-FFF2-40B4-BE49-F238E27FC236}">
                <a16:creationId xmlns="" xmlns:a16="http://schemas.microsoft.com/office/drawing/2014/main" id="{78069DF6-B043-40DF-84A4-6DD731674C07}"/>
              </a:ext>
            </a:extLst>
          </p:cNvPr>
          <p:cNvSpPr/>
          <p:nvPr/>
        </p:nvSpPr>
        <p:spPr bwMode="gray">
          <a:xfrm>
            <a:off x="-1" y="-12700"/>
            <a:ext cx="12188825" cy="994050"/>
          </a:xfrm>
          <a:prstGeom prst="rect">
            <a:avLst/>
          </a:prstGeom>
          <a:solidFill>
            <a:schemeClr val="tx2"/>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69" name="Flowchart: Process 4">
            <a:extLst>
              <a:ext uri="{FF2B5EF4-FFF2-40B4-BE49-F238E27FC236}">
                <a16:creationId xmlns="" xmlns:a16="http://schemas.microsoft.com/office/drawing/2014/main" id="{4A251502-93FB-4AD5-8765-FE4F02A4BF75}"/>
              </a:ext>
            </a:extLst>
          </p:cNvPr>
          <p:cNvSpPr/>
          <p:nvPr/>
        </p:nvSpPr>
        <p:spPr>
          <a:xfrm>
            <a:off x="0" y="-4604"/>
            <a:ext cx="9930806" cy="782444"/>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7296 w 10000"/>
              <a:gd name="connsiteY2" fmla="*/ 10000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lnTo>
                  <a:pt x="7296" y="10000"/>
                </a:lnTo>
                <a:lnTo>
                  <a:pt x="0" y="10000"/>
                </a:lnTo>
                <a:lnTo>
                  <a:pt x="0" y="0"/>
                </a:lnTo>
                <a:close/>
              </a:path>
            </a:pathLst>
          </a:custGeom>
          <a:solidFill>
            <a:srgbClr val="000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 xmlns:a16="http://schemas.microsoft.com/office/drawing/2014/main" id="{A87C7B46-44A8-4545-B15D-7A6006556BD0}"/>
              </a:ext>
            </a:extLst>
          </p:cNvPr>
          <p:cNvSpPr txBox="1"/>
          <p:nvPr/>
        </p:nvSpPr>
        <p:spPr>
          <a:xfrm>
            <a:off x="933061" y="237456"/>
            <a:ext cx="7353689" cy="387798"/>
          </a:xfrm>
          <a:prstGeom prst="rect">
            <a:avLst/>
          </a:prstGeom>
          <a:noFill/>
        </p:spPr>
        <p:txBody>
          <a:bodyPr wrap="square" lIns="0" tIns="0" rIns="0" bIns="0" rtlCol="0">
            <a:spAutoFit/>
          </a:bodyPr>
          <a:lstStyle/>
          <a:p>
            <a:pPr>
              <a:lnSpc>
                <a:spcPct val="90000"/>
              </a:lnSpc>
            </a:pPr>
            <a:r>
              <a:rPr lang="en-US" sz="2800" dirty="0">
                <a:solidFill>
                  <a:schemeClr val="bg1"/>
                </a:solidFill>
                <a:latin typeface="Segoe UI Light" panose="020B0502040204020203" pitchFamily="34" charset="0"/>
              </a:rPr>
              <a:t>Solution Name</a:t>
            </a:r>
          </a:p>
        </p:txBody>
      </p:sp>
      <p:pic>
        <p:nvPicPr>
          <p:cNvPr id="26" name="Picture 25">
            <a:extLst>
              <a:ext uri="{FF2B5EF4-FFF2-40B4-BE49-F238E27FC236}">
                <a16:creationId xmlns="" xmlns:a16="http://schemas.microsoft.com/office/drawing/2014/main" id="{35C3DD27-2355-4828-ABB9-5120AAE8E2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32945" y="79242"/>
            <a:ext cx="2645669" cy="719329"/>
          </a:xfrm>
          <a:prstGeom prst="rect">
            <a:avLst/>
          </a:prstGeom>
        </p:spPr>
      </p:pic>
      <p:pic>
        <p:nvPicPr>
          <p:cNvPr id="68" name="Picture 67">
            <a:extLst>
              <a:ext uri="{FF2B5EF4-FFF2-40B4-BE49-F238E27FC236}">
                <a16:creationId xmlns="" xmlns:a16="http://schemas.microsoft.com/office/drawing/2014/main" id="{D1D5DC12-5E25-4300-912D-29BBA4FF8D8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76933"/>
          <a:stretch/>
        </p:blipFill>
        <p:spPr>
          <a:xfrm>
            <a:off x="29791" y="-124487"/>
            <a:ext cx="820632" cy="967261"/>
          </a:xfrm>
          <a:prstGeom prst="rect">
            <a:avLst/>
          </a:prstGeom>
        </p:spPr>
      </p:pic>
      <p:sp>
        <p:nvSpPr>
          <p:cNvPr id="64" name="TextBox 63">
            <a:extLst>
              <a:ext uri="{FF2B5EF4-FFF2-40B4-BE49-F238E27FC236}">
                <a16:creationId xmlns="" xmlns:a16="http://schemas.microsoft.com/office/drawing/2014/main" id="{A37F652B-A987-4617-A007-F340247CE13D}"/>
              </a:ext>
            </a:extLst>
          </p:cNvPr>
          <p:cNvSpPr txBox="1"/>
          <p:nvPr/>
        </p:nvSpPr>
        <p:spPr>
          <a:xfrm>
            <a:off x="963995" y="98964"/>
            <a:ext cx="6142250" cy="227755"/>
          </a:xfrm>
          <a:prstGeom prst="rect">
            <a:avLst/>
          </a:prstGeom>
          <a:noFill/>
        </p:spPr>
        <p:txBody>
          <a:bodyPr wrap="square" lIns="0" tIns="0" rIns="0" bIns="0" rtlCol="0">
            <a:spAutoFit/>
          </a:bodyPr>
          <a:lstStyle/>
          <a:p>
            <a:pPr>
              <a:lnSpc>
                <a:spcPct val="90000"/>
              </a:lnSpc>
            </a:pPr>
            <a:r>
              <a:rPr lang="en-US" sz="1600" dirty="0">
                <a:solidFill>
                  <a:schemeClr val="bg2"/>
                </a:solidFill>
                <a:latin typeface="Segoe Print" panose="02000600000000000000" pitchFamily="2" charset="0"/>
              </a:rPr>
              <a:t>Business Value</a:t>
            </a:r>
          </a:p>
        </p:txBody>
      </p:sp>
      <p:sp>
        <p:nvSpPr>
          <p:cNvPr id="109" name="Rectangle 108">
            <a:extLst>
              <a:ext uri="{FF2B5EF4-FFF2-40B4-BE49-F238E27FC236}">
                <a16:creationId xmlns="" xmlns:a16="http://schemas.microsoft.com/office/drawing/2014/main" id="{A10E237B-56A9-4958-A8D0-7E6F0B9EC604}"/>
              </a:ext>
            </a:extLst>
          </p:cNvPr>
          <p:cNvSpPr/>
          <p:nvPr/>
        </p:nvSpPr>
        <p:spPr bwMode="gray">
          <a:xfrm rot="19053856">
            <a:off x="-324805" y="448348"/>
            <a:ext cx="1729362" cy="215092"/>
          </a:xfrm>
          <a:prstGeom prst="rect">
            <a:avLst/>
          </a:prstGeom>
          <a:solidFill>
            <a:srgbClr val="00000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sz="1400" dirty="0">
                <a:solidFill>
                  <a:schemeClr val="bg1"/>
                </a:solidFill>
              </a:rPr>
              <a:t>Template Slide #5</a:t>
            </a:r>
          </a:p>
        </p:txBody>
      </p:sp>
      <p:sp>
        <p:nvSpPr>
          <p:cNvPr id="4" name="Rectangle 3">
            <a:extLst>
              <a:ext uri="{FF2B5EF4-FFF2-40B4-BE49-F238E27FC236}">
                <a16:creationId xmlns="" xmlns:a16="http://schemas.microsoft.com/office/drawing/2014/main" id="{0AAEC24C-CA86-4AF1-8636-82A376703D48}"/>
              </a:ext>
            </a:extLst>
          </p:cNvPr>
          <p:cNvSpPr/>
          <p:nvPr/>
        </p:nvSpPr>
        <p:spPr bwMode="gray">
          <a:xfrm>
            <a:off x="-1" y="6137764"/>
            <a:ext cx="12197526" cy="720236"/>
          </a:xfrm>
          <a:prstGeom prst="rect">
            <a:avLst/>
          </a:prstGeom>
          <a:solidFill>
            <a:srgbClr val="000000"/>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pic>
        <p:nvPicPr>
          <p:cNvPr id="63" name="Picture 62" descr="Oracle logo in white on red staging background" title="Oracle red badge logo">
            <a:extLst>
              <a:ext uri="{FF2B5EF4-FFF2-40B4-BE49-F238E27FC236}">
                <a16:creationId xmlns="" xmlns:a16="http://schemas.microsoft.com/office/drawing/2014/main" id="{8A56A3B1-C66D-42F2-AF2B-490A04781D2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9877" y="6276340"/>
            <a:ext cx="1625138" cy="594360"/>
          </a:xfrm>
          <a:prstGeom prst="rect">
            <a:avLst/>
          </a:prstGeom>
        </p:spPr>
      </p:pic>
      <p:sp>
        <p:nvSpPr>
          <p:cNvPr id="108" name="Footer Placeholder 1">
            <a:extLst>
              <a:ext uri="{FF2B5EF4-FFF2-40B4-BE49-F238E27FC236}">
                <a16:creationId xmlns="" xmlns:a16="http://schemas.microsoft.com/office/drawing/2014/main" id="{82852AAA-928A-49AD-89F0-35EAFD96434A}"/>
              </a:ext>
            </a:extLst>
          </p:cNvPr>
          <p:cNvSpPr txBox="1">
            <a:spLocks/>
          </p:cNvSpPr>
          <p:nvPr/>
        </p:nvSpPr>
        <p:spPr>
          <a:xfrm>
            <a:off x="2165016" y="6598426"/>
            <a:ext cx="8031156" cy="21544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dirty="0">
                <a:solidFill>
                  <a:schemeClr val="bg1">
                    <a:lumMod val="85000"/>
                  </a:schemeClr>
                </a:solidFill>
              </a:rPr>
              <a:t>Copyright © 2018, Oracle and/or its affiliates.  All Rights Reserved. | Confidential – Oracle Internal</a:t>
            </a:r>
          </a:p>
        </p:txBody>
      </p:sp>
      <p:graphicFrame>
        <p:nvGraphicFramePr>
          <p:cNvPr id="6" name="Table 5">
            <a:extLst>
              <a:ext uri="{FF2B5EF4-FFF2-40B4-BE49-F238E27FC236}">
                <a16:creationId xmlns="" xmlns:a16="http://schemas.microsoft.com/office/drawing/2014/main" id="{642E47BD-6722-4CF9-B9A0-D5EE52F458A8}"/>
              </a:ext>
            </a:extLst>
          </p:cNvPr>
          <p:cNvGraphicFramePr>
            <a:graphicFrameLocks noGrp="1"/>
          </p:cNvGraphicFramePr>
          <p:nvPr/>
        </p:nvGraphicFramePr>
        <p:xfrm>
          <a:off x="4095070" y="982806"/>
          <a:ext cx="8102456" cy="5151986"/>
        </p:xfrm>
        <a:graphic>
          <a:graphicData uri="http://schemas.openxmlformats.org/drawingml/2006/table">
            <a:tbl>
              <a:tblPr bandRow="1">
                <a:tableStyleId>{D27102A9-8310-4765-A935-A1911B00CA55}</a:tableStyleId>
              </a:tblPr>
              <a:tblGrid>
                <a:gridCol w="4051228">
                  <a:extLst>
                    <a:ext uri="{9D8B030D-6E8A-4147-A177-3AD203B41FA5}">
                      <a16:colId xmlns="" xmlns:a16="http://schemas.microsoft.com/office/drawing/2014/main" val="3748267999"/>
                    </a:ext>
                  </a:extLst>
                </a:gridCol>
                <a:gridCol w="4051228">
                  <a:extLst>
                    <a:ext uri="{9D8B030D-6E8A-4147-A177-3AD203B41FA5}">
                      <a16:colId xmlns="" xmlns:a16="http://schemas.microsoft.com/office/drawing/2014/main" val="2155364697"/>
                    </a:ext>
                  </a:extLst>
                </a:gridCol>
              </a:tblGrid>
              <a:tr h="2575993">
                <a:tc gridSpan="2">
                  <a:txBody>
                    <a:bodyPr/>
                    <a:lstStyle/>
                    <a:p>
                      <a:endParaRPr lang="en-US" dirty="0"/>
                    </a:p>
                  </a:txBody>
                  <a:tcPr>
                    <a:lnL>
                      <a:noFill/>
                    </a:lnL>
                    <a:lnR w="12700" cap="flat" cmpd="sng" algn="ctr">
                      <a:noFill/>
                      <a:prstDash val="solid"/>
                      <a:round/>
                      <a:headEnd type="none" w="med" len="med"/>
                      <a:tailEnd type="none" w="med" len="med"/>
                    </a:lnR>
                    <a:lnT w="12700" cmpd="sng">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lnL w="12700" cap="flat" cmpd="sng" algn="ctr">
                      <a:solidFill>
                        <a:schemeClr val="tx1"/>
                      </a:solidFill>
                      <a:prstDash val="solid"/>
                      <a:round/>
                      <a:headEnd type="none" w="med" len="med"/>
                      <a:tailEnd type="none" w="med" len="med"/>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506225363"/>
                  </a:ext>
                </a:extLst>
              </a:tr>
              <a:tr h="2575993">
                <a:tc>
                  <a:txBody>
                    <a:bodyPr/>
                    <a:lstStyle/>
                    <a:p>
                      <a:endParaRPr lang="en-US"/>
                    </a:p>
                  </a:txBody>
                  <a:tcPr>
                    <a:lnL>
                      <a:noFill/>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dirty="0"/>
                    </a:p>
                  </a:txBody>
                  <a:tcPr>
                    <a:lnL w="12700" cap="flat" cmpd="sng" algn="ctr">
                      <a:solidFill>
                        <a:schemeClr val="bg1">
                          <a:lumMod val="65000"/>
                        </a:schemeClr>
                      </a:solidFill>
                      <a:prstDash val="solid"/>
                      <a:round/>
                      <a:headEnd type="none" w="med" len="med"/>
                      <a:tailEnd type="none" w="med" len="med"/>
                    </a:lnL>
                    <a:lnR>
                      <a:noFill/>
                    </a:lnR>
                    <a:lnT w="12700" cap="flat" cmpd="sng" algn="ctr">
                      <a:solidFill>
                        <a:schemeClr val="bg1">
                          <a:lumMod val="6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723612483"/>
                  </a:ext>
                </a:extLst>
              </a:tr>
            </a:tbl>
          </a:graphicData>
        </a:graphic>
      </p:graphicFrame>
      <p:sp>
        <p:nvSpPr>
          <p:cNvPr id="28" name="TextBox 27">
            <a:extLst>
              <a:ext uri="{FF2B5EF4-FFF2-40B4-BE49-F238E27FC236}">
                <a16:creationId xmlns="" xmlns:a16="http://schemas.microsoft.com/office/drawing/2014/main" id="{C7EA2E4C-3ACF-440E-833D-262584F36ED7}"/>
              </a:ext>
            </a:extLst>
          </p:cNvPr>
          <p:cNvSpPr txBox="1"/>
          <p:nvPr/>
        </p:nvSpPr>
        <p:spPr>
          <a:xfrm>
            <a:off x="4127198" y="1317074"/>
            <a:ext cx="8061625" cy="332399"/>
          </a:xfrm>
          <a:prstGeom prst="rect">
            <a:avLst/>
          </a:prstGeom>
          <a:noFill/>
        </p:spPr>
        <p:txBody>
          <a:bodyPr wrap="square" lIns="0" tIns="0" rIns="0" bIns="0" rtlCol="0">
            <a:spAutoFit/>
          </a:bodyPr>
          <a:lstStyle/>
          <a:p>
            <a:pPr algn="ctr">
              <a:lnSpc>
                <a:spcPct val="90000"/>
              </a:lnSpc>
            </a:pPr>
            <a:r>
              <a:rPr lang="en-US" sz="2400" dirty="0">
                <a:solidFill>
                  <a:schemeClr val="tx2">
                    <a:lumMod val="50000"/>
                  </a:schemeClr>
                </a:solidFill>
              </a:rPr>
              <a:t>Industry Disruption &amp; Competitiveness</a:t>
            </a:r>
            <a:endParaRPr lang="en-US" sz="1400" dirty="0">
              <a:solidFill>
                <a:schemeClr val="tx2">
                  <a:lumMod val="50000"/>
                </a:schemeClr>
              </a:solidFill>
            </a:endParaRPr>
          </a:p>
        </p:txBody>
      </p:sp>
      <p:sp>
        <p:nvSpPr>
          <p:cNvPr id="29" name="TextBox 28">
            <a:extLst>
              <a:ext uri="{FF2B5EF4-FFF2-40B4-BE49-F238E27FC236}">
                <a16:creationId xmlns="" xmlns:a16="http://schemas.microsoft.com/office/drawing/2014/main" id="{6EC04658-F1FE-4F72-9F0E-14E210A1A713}"/>
              </a:ext>
            </a:extLst>
          </p:cNvPr>
          <p:cNvSpPr txBox="1"/>
          <p:nvPr/>
        </p:nvSpPr>
        <p:spPr>
          <a:xfrm>
            <a:off x="4095070" y="3701870"/>
            <a:ext cx="4049470" cy="332399"/>
          </a:xfrm>
          <a:prstGeom prst="rect">
            <a:avLst/>
          </a:prstGeom>
          <a:noFill/>
        </p:spPr>
        <p:txBody>
          <a:bodyPr wrap="square" lIns="0" tIns="0" rIns="0" bIns="0" rtlCol="0">
            <a:spAutoFit/>
          </a:bodyPr>
          <a:lstStyle/>
          <a:p>
            <a:pPr algn="ctr">
              <a:lnSpc>
                <a:spcPct val="90000"/>
              </a:lnSpc>
            </a:pPr>
            <a:r>
              <a:rPr lang="en-US" sz="2400" dirty="0">
                <a:solidFill>
                  <a:schemeClr val="tx2">
                    <a:lumMod val="50000"/>
                  </a:schemeClr>
                </a:solidFill>
              </a:rPr>
              <a:t>Revenue Impacts</a:t>
            </a:r>
            <a:endParaRPr lang="en-US" sz="1400" dirty="0">
              <a:solidFill>
                <a:schemeClr val="tx2">
                  <a:lumMod val="50000"/>
                </a:schemeClr>
              </a:solidFill>
            </a:endParaRPr>
          </a:p>
        </p:txBody>
      </p:sp>
      <p:sp>
        <p:nvSpPr>
          <p:cNvPr id="30" name="TextBox 29">
            <a:extLst>
              <a:ext uri="{FF2B5EF4-FFF2-40B4-BE49-F238E27FC236}">
                <a16:creationId xmlns="" xmlns:a16="http://schemas.microsoft.com/office/drawing/2014/main" id="{6286BD7A-B8AE-4000-A8F1-4A2D8FBB3012}"/>
              </a:ext>
            </a:extLst>
          </p:cNvPr>
          <p:cNvSpPr txBox="1"/>
          <p:nvPr/>
        </p:nvSpPr>
        <p:spPr>
          <a:xfrm>
            <a:off x="8149622" y="3701870"/>
            <a:ext cx="4049470" cy="332399"/>
          </a:xfrm>
          <a:prstGeom prst="rect">
            <a:avLst/>
          </a:prstGeom>
          <a:noFill/>
        </p:spPr>
        <p:txBody>
          <a:bodyPr wrap="square" lIns="0" tIns="0" rIns="0" bIns="0" rtlCol="0">
            <a:spAutoFit/>
          </a:bodyPr>
          <a:lstStyle/>
          <a:p>
            <a:pPr algn="ctr">
              <a:lnSpc>
                <a:spcPct val="90000"/>
              </a:lnSpc>
            </a:pPr>
            <a:r>
              <a:rPr lang="en-US" sz="2400" dirty="0">
                <a:solidFill>
                  <a:schemeClr val="tx2">
                    <a:lumMod val="50000"/>
                  </a:schemeClr>
                </a:solidFill>
              </a:rPr>
              <a:t>Cost Impacts</a:t>
            </a:r>
            <a:endParaRPr lang="en-US" sz="1400" dirty="0">
              <a:solidFill>
                <a:schemeClr val="tx2">
                  <a:lumMod val="50000"/>
                </a:schemeClr>
              </a:solidFill>
            </a:endParaRPr>
          </a:p>
        </p:txBody>
      </p:sp>
      <p:sp>
        <p:nvSpPr>
          <p:cNvPr id="11" name="Arrow: Up 10">
            <a:extLst>
              <a:ext uri="{FF2B5EF4-FFF2-40B4-BE49-F238E27FC236}">
                <a16:creationId xmlns="" xmlns:a16="http://schemas.microsoft.com/office/drawing/2014/main" id="{E70F169C-738A-4E51-AFBC-C37EAA7074BA}"/>
              </a:ext>
            </a:extLst>
          </p:cNvPr>
          <p:cNvSpPr/>
          <p:nvPr/>
        </p:nvSpPr>
        <p:spPr bwMode="gray">
          <a:xfrm>
            <a:off x="4298055" y="1716537"/>
            <a:ext cx="765544" cy="1850065"/>
          </a:xfrm>
          <a:prstGeom prst="upArrow">
            <a:avLst/>
          </a:prstGeom>
          <a:gradFill>
            <a:gsLst>
              <a:gs pos="0">
                <a:schemeClr val="accent1">
                  <a:lumMod val="20000"/>
                  <a:lumOff val="80000"/>
                </a:schemeClr>
              </a:gs>
              <a:gs pos="34000">
                <a:schemeClr val="accent1"/>
              </a:gs>
              <a:gs pos="73000">
                <a:schemeClr val="accent1">
                  <a:lumMod val="75000"/>
                </a:schemeClr>
              </a:gs>
              <a:gs pos="100000">
                <a:schemeClr val="accent1">
                  <a:lumMod val="50000"/>
                </a:schemeClr>
              </a:gs>
            </a:gsLst>
            <a:lin ang="5400000" scaled="1"/>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2" name="Arrow: Up 31">
            <a:extLst>
              <a:ext uri="{FF2B5EF4-FFF2-40B4-BE49-F238E27FC236}">
                <a16:creationId xmlns="" xmlns:a16="http://schemas.microsoft.com/office/drawing/2014/main" id="{025BD3F1-DBFA-4810-B5A1-A2A91262266F}"/>
              </a:ext>
            </a:extLst>
          </p:cNvPr>
          <p:cNvSpPr/>
          <p:nvPr/>
        </p:nvSpPr>
        <p:spPr bwMode="gray">
          <a:xfrm>
            <a:off x="4296489" y="4284490"/>
            <a:ext cx="765544" cy="1850065"/>
          </a:xfrm>
          <a:prstGeom prst="upArrow">
            <a:avLst/>
          </a:prstGeom>
          <a:gradFill>
            <a:gsLst>
              <a:gs pos="0">
                <a:schemeClr val="accent1">
                  <a:lumMod val="20000"/>
                  <a:lumOff val="80000"/>
                </a:schemeClr>
              </a:gs>
              <a:gs pos="34000">
                <a:schemeClr val="accent1"/>
              </a:gs>
              <a:gs pos="73000">
                <a:schemeClr val="accent1">
                  <a:lumMod val="75000"/>
                </a:schemeClr>
              </a:gs>
              <a:gs pos="100000">
                <a:schemeClr val="accent1">
                  <a:lumMod val="50000"/>
                </a:schemeClr>
              </a:gs>
            </a:gsLst>
            <a:lin ang="5400000" scaled="1"/>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3" name="Arrow: Up 32">
            <a:extLst>
              <a:ext uri="{FF2B5EF4-FFF2-40B4-BE49-F238E27FC236}">
                <a16:creationId xmlns="" xmlns:a16="http://schemas.microsoft.com/office/drawing/2014/main" id="{E0253F66-4387-4534-B34C-63F35936BE20}"/>
              </a:ext>
            </a:extLst>
          </p:cNvPr>
          <p:cNvSpPr/>
          <p:nvPr/>
        </p:nvSpPr>
        <p:spPr bwMode="gray">
          <a:xfrm flipV="1">
            <a:off x="8395656" y="4277971"/>
            <a:ext cx="765544" cy="1850065"/>
          </a:xfrm>
          <a:prstGeom prst="upArrow">
            <a:avLst/>
          </a:prstGeom>
          <a:gradFill>
            <a:gsLst>
              <a:gs pos="0">
                <a:schemeClr val="accent1">
                  <a:lumMod val="20000"/>
                  <a:lumOff val="80000"/>
                </a:schemeClr>
              </a:gs>
              <a:gs pos="34000">
                <a:schemeClr val="accent1"/>
              </a:gs>
              <a:gs pos="73000">
                <a:schemeClr val="accent1">
                  <a:lumMod val="75000"/>
                </a:schemeClr>
              </a:gs>
              <a:gs pos="100000">
                <a:schemeClr val="accent1">
                  <a:lumMod val="50000"/>
                </a:schemeClr>
              </a:gs>
            </a:gsLst>
            <a:lin ang="5400000" scaled="1"/>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endParaRPr>
          </a:p>
        </p:txBody>
      </p:sp>
      <p:sp>
        <p:nvSpPr>
          <p:cNvPr id="34" name="TextBox 33">
            <a:extLst>
              <a:ext uri="{FF2B5EF4-FFF2-40B4-BE49-F238E27FC236}">
                <a16:creationId xmlns="" xmlns:a16="http://schemas.microsoft.com/office/drawing/2014/main" id="{449B6D30-6700-46AC-891E-7609A960B36C}"/>
              </a:ext>
            </a:extLst>
          </p:cNvPr>
          <p:cNvSpPr txBox="1"/>
          <p:nvPr/>
        </p:nvSpPr>
        <p:spPr>
          <a:xfrm>
            <a:off x="5234455" y="2151311"/>
            <a:ext cx="6653686" cy="917174"/>
          </a:xfrm>
          <a:prstGeom prst="rect">
            <a:avLst/>
          </a:prstGeom>
          <a:noFill/>
        </p:spPr>
        <p:txBody>
          <a:bodyPr wrap="square" lIns="0" tIns="0" rIns="0" bIns="0" rtlCol="0">
            <a:spAutoFit/>
          </a:bodyPr>
          <a:lstStyle/>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List</a:t>
            </a:r>
          </a:p>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List</a:t>
            </a:r>
          </a:p>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List</a:t>
            </a:r>
            <a:endParaRPr lang="en-US" sz="1600" dirty="0">
              <a:solidFill>
                <a:schemeClr val="tx1">
                  <a:lumMod val="50000"/>
                </a:schemeClr>
              </a:solidFill>
            </a:endParaRPr>
          </a:p>
        </p:txBody>
      </p:sp>
      <p:sp>
        <p:nvSpPr>
          <p:cNvPr id="35" name="TextBox 34">
            <a:extLst>
              <a:ext uri="{FF2B5EF4-FFF2-40B4-BE49-F238E27FC236}">
                <a16:creationId xmlns="" xmlns:a16="http://schemas.microsoft.com/office/drawing/2014/main" id="{15EB8281-1F60-45EE-B919-36F4E4C973CA}"/>
              </a:ext>
            </a:extLst>
          </p:cNvPr>
          <p:cNvSpPr txBox="1"/>
          <p:nvPr/>
        </p:nvSpPr>
        <p:spPr>
          <a:xfrm>
            <a:off x="5174295" y="4367695"/>
            <a:ext cx="2790608" cy="889474"/>
          </a:xfrm>
          <a:prstGeom prst="rect">
            <a:avLst/>
          </a:prstGeom>
          <a:noFill/>
        </p:spPr>
        <p:txBody>
          <a:bodyPr wrap="square" lIns="0" tIns="0" rIns="0" bIns="0" rtlCol="0">
            <a:spAutoFit/>
          </a:bodyPr>
          <a:lstStyle/>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List</a:t>
            </a:r>
          </a:p>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List</a:t>
            </a:r>
          </a:p>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List</a:t>
            </a:r>
          </a:p>
        </p:txBody>
      </p:sp>
      <p:sp>
        <p:nvSpPr>
          <p:cNvPr id="36" name="TextBox 35">
            <a:extLst>
              <a:ext uri="{FF2B5EF4-FFF2-40B4-BE49-F238E27FC236}">
                <a16:creationId xmlns="" xmlns:a16="http://schemas.microsoft.com/office/drawing/2014/main" id="{5C391F29-42BD-4993-AAB7-1EBBF2E52C92}"/>
              </a:ext>
            </a:extLst>
          </p:cNvPr>
          <p:cNvSpPr txBox="1"/>
          <p:nvPr/>
        </p:nvSpPr>
        <p:spPr>
          <a:xfrm>
            <a:off x="9122283" y="4364723"/>
            <a:ext cx="2790608" cy="1846659"/>
          </a:xfrm>
          <a:prstGeom prst="rect">
            <a:avLst/>
          </a:prstGeom>
          <a:noFill/>
        </p:spPr>
        <p:txBody>
          <a:bodyPr wrap="square" lIns="0" tIns="0" rIns="0" bIns="0" rtlCol="0">
            <a:spAutoFit/>
          </a:bodyPr>
          <a:lstStyle/>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List</a:t>
            </a:r>
          </a:p>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List</a:t>
            </a:r>
          </a:p>
          <a:p>
            <a:pPr marL="168275" indent="-168275">
              <a:lnSpc>
                <a:spcPct val="90000"/>
              </a:lnSpc>
              <a:spcAft>
                <a:spcPts val="1200"/>
              </a:spcAft>
              <a:buFont typeface="Arial" panose="020B0604020202020204" pitchFamily="34" charset="0"/>
              <a:buChar char="•"/>
            </a:pPr>
            <a:r>
              <a:rPr lang="en-US" sz="1400" dirty="0">
                <a:solidFill>
                  <a:schemeClr val="tx1">
                    <a:lumMod val="50000"/>
                  </a:schemeClr>
                </a:solidFill>
              </a:rPr>
              <a:t>List – include increases in development and cloud services budget or else the omission will stick out.</a:t>
            </a:r>
          </a:p>
          <a:p>
            <a:pPr>
              <a:lnSpc>
                <a:spcPct val="90000"/>
              </a:lnSpc>
              <a:spcAft>
                <a:spcPts val="1200"/>
              </a:spcAft>
            </a:pPr>
            <a:endParaRPr lang="en-US" sz="1600" dirty="0">
              <a:solidFill>
                <a:schemeClr val="tx1">
                  <a:lumMod val="50000"/>
                </a:schemeClr>
              </a:solidFill>
            </a:endParaRPr>
          </a:p>
        </p:txBody>
      </p:sp>
    </p:spTree>
    <p:extLst>
      <p:ext uri="{BB962C8B-B14F-4D97-AF65-F5344CB8AC3E}">
        <p14:creationId xmlns:p14="http://schemas.microsoft.com/office/powerpoint/2010/main" val="199701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Oracle_Master_16x9_2017">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_Master_16x9_2017" id="{6127800F-EE45-5E41-BD3D-0CF7877FED6A}" vid="{289D87DA-8F94-6B48-8D66-6D47F271FEFE}"/>
    </a:ext>
  </a:extLst>
</a:theme>
</file>

<file path=ppt/theme/theme2.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Oracle_Master_16x9_2017</Template>
  <TotalTime>3413</TotalTime>
  <Words>1380</Words>
  <Application>Microsoft Macintosh PowerPoint</Application>
  <PresentationFormat>Custom</PresentationFormat>
  <Paragraphs>264</Paragraphs>
  <Slides>11</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Algerian</vt:lpstr>
      <vt:lpstr>Calibri</vt:lpstr>
      <vt:lpstr>MV Boli</vt:lpstr>
      <vt:lpstr>Segoe Print</vt:lpstr>
      <vt:lpstr>Segoe UI Light</vt:lpstr>
      <vt:lpstr>Wingdings</vt:lpstr>
      <vt:lpstr>Arial</vt:lpstr>
      <vt:lpstr>Oracle_Master_16x9_2017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 More Information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subject/>
  <dc:creator>Gail Wright</dc:creator>
  <cp:keywords/>
  <dc:description/>
  <cp:lastModifiedBy>Nolan Corcoran</cp:lastModifiedBy>
  <cp:revision>331</cp:revision>
  <cp:lastPrinted>2014-07-16T02:22:57Z</cp:lastPrinted>
  <dcterms:created xsi:type="dcterms:W3CDTF">2017-10-31T14:18:20Z</dcterms:created>
  <dcterms:modified xsi:type="dcterms:W3CDTF">2018-03-12T22:21:16Z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4753136</vt:lpwstr>
  </property>
  <property fmtid="{D5CDD505-2E9C-101B-9397-08002B2CF9AE}" pid="3" name="NXPowerLiteSettings">
    <vt:lpwstr>F98007B004F000</vt:lpwstr>
  </property>
  <property fmtid="{D5CDD505-2E9C-101B-9397-08002B2CF9AE}" pid="4" name="NXPowerLiteVersion">
    <vt:lpwstr>D6.2.10</vt:lpwstr>
  </property>
</Properties>
</file>